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 id="2147483711" r:id="rId5"/>
  </p:sldMasterIdLst>
  <p:notesMasterIdLst>
    <p:notesMasterId r:id="rId51"/>
  </p:notesMasterIdLst>
  <p:handoutMasterIdLst>
    <p:handoutMasterId r:id="rId52"/>
  </p:handoutMasterIdLst>
  <p:sldIdLst>
    <p:sldId id="327" r:id="rId6"/>
    <p:sldId id="330" r:id="rId7"/>
    <p:sldId id="331" r:id="rId8"/>
    <p:sldId id="332" r:id="rId9"/>
    <p:sldId id="298" r:id="rId10"/>
    <p:sldId id="262" r:id="rId11"/>
    <p:sldId id="263" r:id="rId12"/>
    <p:sldId id="333" r:id="rId13"/>
    <p:sldId id="334" r:id="rId14"/>
    <p:sldId id="264" r:id="rId15"/>
    <p:sldId id="335" r:id="rId16"/>
    <p:sldId id="265" r:id="rId17"/>
    <p:sldId id="266" r:id="rId18"/>
    <p:sldId id="276" r:id="rId19"/>
    <p:sldId id="336" r:id="rId20"/>
    <p:sldId id="303" r:id="rId21"/>
    <p:sldId id="337" r:id="rId22"/>
    <p:sldId id="293" r:id="rId23"/>
    <p:sldId id="338" r:id="rId24"/>
    <p:sldId id="284" r:id="rId25"/>
    <p:sldId id="269" r:id="rId26"/>
    <p:sldId id="304" r:id="rId27"/>
    <p:sldId id="305" r:id="rId28"/>
    <p:sldId id="307" r:id="rId29"/>
    <p:sldId id="306" r:id="rId30"/>
    <p:sldId id="308" r:id="rId31"/>
    <p:sldId id="270" r:id="rId32"/>
    <p:sldId id="310" r:id="rId33"/>
    <p:sldId id="312"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7" name="Albertus Erwin Susanto 阎余文" initials="AES阎" lastIdx="1" clrIdx="6">
    <p:extLst>
      <p:ext uri="{19B8F6BF-5375-455C-9EA6-DF929625EA0E}">
        <p15:presenceInfo xmlns:p15="http://schemas.microsoft.com/office/powerpoint/2012/main" userId="cb471c4d706af455" providerId="Windows Live"/>
      </p:ext>
    </p:extLst>
  </p:cmAuthor>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varScale="1">
        <p:scale>
          <a:sx n="57" d="100"/>
          <a:sy n="57" d="100"/>
        </p:scale>
        <p:origin x="1362" y="6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viewProps" Target="viewProp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commentAuthors" Target="commentAuthors.xml"/><Relationship Id="rId58" Type="http://schemas.microsoft.com/office/2016/11/relationships/changesInfo" Target="changesInfos/changesInfo1.xml"/><Relationship Id="rId5" Type="http://schemas.openxmlformats.org/officeDocument/2006/relationships/slideMaster" Target="slideMasters/slideMaster2.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theme" Target="theme/theme1.xml"/><Relationship Id="rId8" Type="http://schemas.openxmlformats.org/officeDocument/2006/relationships/slide" Target="slides/slide3.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microsoft.com/office/2015/10/relationships/revisionInfo" Target="revisionInfo.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tableStyles" Target="tableStyles.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2/24/2025</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2/24/2025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dirty="0"/>
          </a:p>
        </p:txBody>
      </p:sp>
      <p:sp>
        <p:nvSpPr>
          <p:cNvPr id="4" name="Slide Number Placeholder 3"/>
          <p:cNvSpPr>
            <a:spLocks noGrp="1"/>
          </p:cNvSpPr>
          <p:nvPr>
            <p:ph type="sldNum" sz="quarter" idx="5"/>
          </p:nvPr>
        </p:nvSpPr>
        <p:spPr/>
        <p:txBody>
          <a:bodyPr/>
          <a:lstStyle/>
          <a:p>
            <a:fld id="{EEBDA0E2-FEBD-4B65-8F16-724CF984F377}" type="slidenum">
              <a:rPr lang="en-US" smtClean="0"/>
              <a:t>10</a:t>
            </a:fld>
            <a:endParaRPr lang="en-US"/>
          </a:p>
        </p:txBody>
      </p:sp>
    </p:spTree>
    <p:extLst>
      <p:ext uri="{BB962C8B-B14F-4D97-AF65-F5344CB8AC3E}">
        <p14:creationId xmlns:p14="http://schemas.microsoft.com/office/powerpoint/2010/main" val="34129820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2/24/2025</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2/24/2025</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2/24/2025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174668455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E4E5C39-FE1E-4048-9E78-68F07A4195FB}" type="datetimeFigureOut">
              <a:rPr lang="en-US" smtClean="0"/>
              <a:t>2/24/2025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3756003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E4E5C39-FE1E-4048-9E78-68F07A4195FB}" type="datetimeFigureOut">
              <a:rPr lang="en-US" smtClean="0"/>
              <a:t>2/24/2025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0525055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E4E5C39-FE1E-4048-9E78-68F07A4195FB}" type="datetimeFigureOut">
              <a:rPr lang="en-US" smtClean="0"/>
              <a:t>2/24/2025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22130486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E4E5C39-FE1E-4048-9E78-68F07A4195FB}" type="datetimeFigureOut">
              <a:rPr lang="en-US" smtClean="0"/>
              <a:t>2/24/2025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88738840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E4E5C39-FE1E-4048-9E78-68F07A4195FB}" type="datetimeFigureOut">
              <a:rPr lang="en-US" smtClean="0"/>
              <a:t>2/24/2025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9301188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2/24/2025</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E4E5C39-FE1E-4048-9E78-68F07A4195FB}" type="datetimeFigureOut">
              <a:rPr lang="en-US" smtClean="0"/>
              <a:t>2/24/2025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9139584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E4E5C39-FE1E-4048-9E78-68F07A4195FB}" type="datetimeFigureOut">
              <a:rPr lang="en-US" smtClean="0"/>
              <a:t>2/24/2025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1348504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E4E5C39-FE1E-4048-9E78-68F07A4195FB}" type="datetimeFigureOut">
              <a:rPr lang="en-US" smtClean="0"/>
              <a:t>2/24/2025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91358931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E4E5C39-FE1E-4048-9E78-68F07A4195FB}" type="datetimeFigureOut">
              <a:rPr lang="en-US" smtClean="0"/>
              <a:t>2/24/2025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23676176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E4E5C39-FE1E-4048-9E78-68F07A4195FB}" type="datetimeFigureOut">
              <a:rPr lang="en-US" smtClean="0"/>
              <a:t>2/24/2025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07993591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2816384928"/>
      </p:ext>
    </p:extLst>
  </p:cSld>
  <p:clrMapOvr>
    <a:masterClrMapping/>
  </p:clrMapOvr>
  <p:transition spd="slow">
    <p:push dir="u"/>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28116875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841175815"/>
      </p:ext>
    </p:extLst>
  </p:cSld>
  <p:clrMapOvr>
    <a:masterClrMapping/>
  </p:clrMapOvr>
  <p:transition spd="slow">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2/24/2025</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2/24/2025</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2/24/2025</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2/24/2025</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2/24/2025</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2/24/2025</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2/24/2025</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theme" Target="../theme/theme2.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2/24/2025</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3109696867"/>
      </p:ext>
    </p:extLst>
  </p:cSld>
  <p:clrMap bg1="lt1" tx1="dk1" bg2="lt2" tx2="dk2" accent1="accent1" accent2="accent2" accent3="accent3" accent4="accent4" accent5="accent5" accent6="accent6" hlink="hlink" folHlink="folHlink"/>
  <p:sldLayoutIdLst>
    <p:sldLayoutId id="2147483712" r:id="rId1"/>
    <p:sldLayoutId id="2147483713" r:id="rId2"/>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 id="2147483723" r:id="rId12"/>
    <p:sldLayoutId id="2147483724" r:id="rId13"/>
    <p:sldLayoutId id="2147483725"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6.xml"/><Relationship Id="rId4" Type="http://schemas.openxmlformats.org/officeDocument/2006/relationships/hyperlink" Target="https://github.com/aerwins-yyw/space_x-first_stage_landing/blob/332b637cfa0987aa7842a93306204b0fe8fbbfa8/3%20labs-jupyter-spacex-Data%20wrangling-v2.ipynb" TargetMode="Externa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6.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aerwins-yyw/space_x-first_stage_landing/blob/332b637cfa0987aa7842a93306204b0fe8fbbfa8/5%20jupyter-labs-eda-dataviz-v2.ipynb" TargetMode="External"/><Relationship Id="rId2" Type="http://schemas.openxmlformats.org/officeDocument/2006/relationships/image" Target="../media/image3.png"/><Relationship Id="rId1" Type="http://schemas.openxmlformats.org/officeDocument/2006/relationships/slideLayout" Target="../slideLayouts/slideLayout26.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aerwins-yyw/space_x-first_stage_landing/blob/2ea031da325b1cc0d1fd776762897ff5cc764e66/5%20jupyter-labs-eda-dataviz-v2.ipynb" TargetMode="External"/><Relationship Id="rId2" Type="http://schemas.openxmlformats.org/officeDocument/2006/relationships/image" Target="../media/image3.png"/><Relationship Id="rId1" Type="http://schemas.openxmlformats.org/officeDocument/2006/relationships/slideLayout" Target="../slideLayouts/slideLayout26.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6.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aerwins-yyw/space_x-first_stage_landing/blob/2271789ba5068fbad731edaa2a6b8bd8d05ad48b/6%20lab-jupyter-launch-site-location-v2.ipynb" TargetMode="External"/><Relationship Id="rId2" Type="http://schemas.openxmlformats.org/officeDocument/2006/relationships/image" Target="../media/image3.png"/><Relationship Id="rId1" Type="http://schemas.openxmlformats.org/officeDocument/2006/relationships/slideLayout" Target="../slideLayouts/slideLayout26.xml"/></Relationships>
</file>

<file path=ppt/slides/_rels/slide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6.xml"/></Relationships>
</file>

<file path=ppt/slides/_rels/slide17.xml.rels><?xml version="1.0" encoding="UTF-8" standalone="yes"?>
<Relationships xmlns="http://schemas.openxmlformats.org/package/2006/relationships"><Relationship Id="rId3" Type="http://schemas.openxmlformats.org/officeDocument/2006/relationships/hyperlink" Target="https://github.com/aerwins-yyw/space_x-first_stage_landing/blob/2271789ba5068fbad731edaa2a6b8bd8d05ad48b/7%20lab-jupyter-dash.ipynb" TargetMode="External"/><Relationship Id="rId2" Type="http://schemas.openxmlformats.org/officeDocument/2006/relationships/image" Target="../media/image3.png"/><Relationship Id="rId1" Type="http://schemas.openxmlformats.org/officeDocument/2006/relationships/slideLayout" Target="../slideLayouts/slideLayout26.xml"/></Relationships>
</file>

<file path=ppt/slides/_rels/slide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6.xml"/></Relationships>
</file>

<file path=ppt/slides/_rels/slide19.xml.rels><?xml version="1.0" encoding="UTF-8" standalone="yes"?>
<Relationships xmlns="http://schemas.openxmlformats.org/package/2006/relationships"><Relationship Id="rId3" Type="http://schemas.openxmlformats.org/officeDocument/2006/relationships/hyperlink" Target="https://github.com/aerwins-yyw/space_x-first_stage_landing/blob/08d5e579ea713dd3b1623eaa68dc70ceb84b88ca/8%20SpaceX-Machine-Learning-Prediction-Part-5-v1.ipynb" TargetMode="External"/><Relationship Id="rId2" Type="http://schemas.openxmlformats.org/officeDocument/2006/relationships/image" Target="../media/image3.png"/><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6.xml"/><Relationship Id="rId4" Type="http://schemas.openxmlformats.org/officeDocument/2006/relationships/image" Target="../media/image4.jpg"/></Relationships>
</file>

<file path=ppt/slides/_rels/slide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6.xml"/></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26.xml"/></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26.xml"/></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26.xml"/></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26.xml"/></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26.xml"/></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26.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26.xml"/><Relationship Id="rId4" Type="http://schemas.openxmlformats.org/officeDocument/2006/relationships/image" Target="../media/image15.png"/></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26.xml"/></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26.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26.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26.xml"/></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26.xml"/><Relationship Id="rId4" Type="http://schemas.openxmlformats.org/officeDocument/2006/relationships/image" Target="../media/image20.jpeg"/></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26.xml"/><Relationship Id="rId4" Type="http://schemas.openxmlformats.org/officeDocument/2006/relationships/image" Target="../media/image22.jpg"/></Relationships>
</file>

<file path=ppt/slides/_rels/slide3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6.xml"/></Relationships>
</file>

<file path=ppt/slides/_rels/slide3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26.xml"/><Relationship Id="rId4" Type="http://schemas.openxmlformats.org/officeDocument/2006/relationships/image" Target="../media/image25.png"/></Relationships>
</file>

<file path=ppt/slides/_rels/slide3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26.xml"/></Relationships>
</file>

<file path=ppt/slides/_rels/slide3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26.xml"/><Relationship Id="rId4" Type="http://schemas.openxmlformats.org/officeDocument/2006/relationships/image" Target="../media/image28.png"/></Relationships>
</file>

<file path=ppt/slides/_rels/slide37.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6.xml"/></Relationships>
</file>

<file path=ppt/slides/_rels/slide3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26.xml"/></Relationships>
</file>

<file path=ppt/slides/_rels/slide3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26.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6.xml"/></Relationships>
</file>

<file path=ppt/slides/_rels/slide4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26.xml"/></Relationships>
</file>

<file path=ppt/slides/_rels/slide41.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6.xml"/></Relationships>
</file>

<file path=ppt/slides/_rels/slide4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26.xml"/></Relationships>
</file>

<file path=ppt/slides/_rels/slide4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26.xml"/><Relationship Id="rId4" Type="http://schemas.openxmlformats.org/officeDocument/2006/relationships/image" Target="../media/image36.png"/></Relationships>
</file>

<file path=ppt/slides/_rels/slide44.xml.rels><?xml version="1.0" encoding="UTF-8" standalone="yes"?>
<Relationships xmlns="http://schemas.openxmlformats.org/package/2006/relationships"><Relationship Id="rId3" Type="http://schemas.openxmlformats.org/officeDocument/2006/relationships/image" Target="../media/image37.gif"/><Relationship Id="rId2" Type="http://schemas.openxmlformats.org/officeDocument/2006/relationships/image" Target="../media/image3.png"/><Relationship Id="rId1" Type="http://schemas.openxmlformats.org/officeDocument/2006/relationships/slideLayout" Target="../slideLayouts/slideLayout26.xml"/></Relationships>
</file>

<file path=ppt/slides/_rels/slide45.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7.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6.xml"/><Relationship Id="rId4" Type="http://schemas.openxmlformats.org/officeDocument/2006/relationships/image" Target="../media/image6.jpg"/></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6.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aerwins-yyw/space_x-first_stage_landing/blob/332b637cfa0987aa7842a93306204b0fe8fbbfa8/1%20jupyter-labs-spacex-data-collection-api-v2.ipynb" TargetMode="External"/><Relationship Id="rId2" Type="http://schemas.openxmlformats.org/officeDocument/2006/relationships/image" Target="../media/image3.png"/><Relationship Id="rId1" Type="http://schemas.openxmlformats.org/officeDocument/2006/relationships/slideLayout" Target="../slideLayouts/slideLayout26.xml"/></Relationships>
</file>

<file path=ppt/slides/_rels/slide9.xml.rels><?xml version="1.0" encoding="UTF-8" standalone="yes"?>
<Relationships xmlns="http://schemas.openxmlformats.org/package/2006/relationships"><Relationship Id="rId3" Type="http://schemas.openxmlformats.org/officeDocument/2006/relationships/hyperlink" Target="https://en.wikipedia.org/wiki/List_of_Falcon_9_and_Falcon_Heavy_launches" TargetMode="External"/><Relationship Id="rId2" Type="http://schemas.openxmlformats.org/officeDocument/2006/relationships/image" Target="../media/image3.png"/><Relationship Id="rId1" Type="http://schemas.openxmlformats.org/officeDocument/2006/relationships/slideLayout" Target="../slideLayouts/slideLayout26.xml"/><Relationship Id="rId5" Type="http://schemas.openxmlformats.org/officeDocument/2006/relationships/hyperlink" Target="https://github.com/aerwins-yyw/space_x-first_stage_landing/blob/332b637cfa0987aa7842a93306204b0fe8fbbfa8/2%20jupyter-labs-webscraping.ipynb" TargetMode="External"/><Relationship Id="rId4" Type="http://schemas.openxmlformats.org/officeDocument/2006/relationships/hyperlink" Target="https://en.wikipedia.org/w/index.php?title=List_of_Falcon_9_and_Falcon_Heavy_launches&amp;oldid=1027686922"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A9837138-24F9-49AE-87D3-1F5D166FCE0C}"/>
              </a:ext>
            </a:extLst>
          </p:cNvPr>
          <p:cNvPicPr>
            <a:picLocks noChangeAspect="1"/>
          </p:cNvPicPr>
          <p:nvPr/>
        </p:nvPicPr>
        <p:blipFill rotWithShape="1">
          <a:blip r:embed="rId2"/>
          <a:srcRect t="8540" b="8719"/>
          <a:stretch/>
        </p:blipFill>
        <p:spPr>
          <a:xfrm>
            <a:off x="-82570" y="0"/>
            <a:ext cx="12379168" cy="6858000"/>
          </a:xfrm>
          <a:prstGeom prst="rect">
            <a:avLst/>
          </a:prstGeom>
        </p:spPr>
      </p:pic>
      <p:sp>
        <p:nvSpPr>
          <p:cNvPr id="6" name="TextBox 5">
            <a:extLst>
              <a:ext uri="{FF2B5EF4-FFF2-40B4-BE49-F238E27FC236}">
                <a16:creationId xmlns:a16="http://schemas.microsoft.com/office/drawing/2014/main" id="{2C36AF9D-A911-994B-90EA-013D4CDA5604}"/>
              </a:ext>
            </a:extLst>
          </p:cNvPr>
          <p:cNvSpPr txBox="1"/>
          <p:nvPr/>
        </p:nvSpPr>
        <p:spPr>
          <a:xfrm>
            <a:off x="8791560" y="676828"/>
            <a:ext cx="2514600" cy="646331"/>
          </a:xfrm>
          <a:prstGeom prst="rect">
            <a:avLst/>
          </a:prstGeom>
          <a:noFill/>
        </p:spPr>
        <p:txBody>
          <a:bodyPr wrap="square" lIns="91440" tIns="45720" rIns="91440" bIns="45720" rtlCol="0" anchor="t">
            <a:spAutoFit/>
          </a:bodyPr>
          <a:lstStyle/>
          <a:p>
            <a:r>
              <a:rPr lang="en-US" b="1" dirty="0">
                <a:solidFill>
                  <a:schemeClr val="bg2"/>
                </a:solidFill>
                <a:latin typeface="Abadi"/>
                <a:ea typeface="SF Pro" pitchFamily="2" charset="0"/>
                <a:cs typeface="SF Pro" pitchFamily="2" charset="0"/>
              </a:rPr>
              <a:t>Albertus Erwin Susanto</a:t>
            </a:r>
          </a:p>
          <a:p>
            <a:r>
              <a:rPr lang="en-US" b="1" dirty="0">
                <a:solidFill>
                  <a:schemeClr val="bg2"/>
                </a:solidFill>
                <a:latin typeface="Abadi" panose="020B0604020104020204" pitchFamily="34" charset="0"/>
                <a:ea typeface="SF Pro" pitchFamily="2" charset="0"/>
                <a:cs typeface="SF Pro" pitchFamily="2" charset="0"/>
              </a:rPr>
              <a:t>2025</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
        <p:nvSpPr>
          <p:cNvPr id="8" name="Title 7">
            <a:extLst>
              <a:ext uri="{FF2B5EF4-FFF2-40B4-BE49-F238E27FC236}">
                <a16:creationId xmlns:a16="http://schemas.microsoft.com/office/drawing/2014/main" id="{04ECB198-8F5A-4BA4-B597-729C90F39931}"/>
              </a:ext>
            </a:extLst>
          </p:cNvPr>
          <p:cNvSpPr>
            <a:spLocks noGrp="1"/>
          </p:cNvSpPr>
          <p:nvPr>
            <p:ph type="ctrTitle"/>
          </p:nvPr>
        </p:nvSpPr>
        <p:spPr>
          <a:xfrm>
            <a:off x="889820" y="3554443"/>
            <a:ext cx="6926825" cy="2197100"/>
          </a:xfrm>
        </p:spPr>
        <p:txBody>
          <a:bodyPr>
            <a:noAutofit/>
          </a:bodyPr>
          <a:lstStyle/>
          <a:p>
            <a:pPr algn="l"/>
            <a:r>
              <a:rPr lang="en-ID" sz="3200" b="1" dirty="0">
                <a:solidFill>
                  <a:schemeClr val="bg1"/>
                </a:solidFill>
                <a:latin typeface="IBM Plex Mono SemiBold" panose="020B0709050203000203" pitchFamily="49" charset="0"/>
              </a:rPr>
              <a:t>SPACE X FIRST STAGE LANDING SUCCESS PREDICTION MODEL - </a:t>
            </a:r>
            <a:r>
              <a:rPr lang="en-ID" sz="3200" b="1" dirty="0">
                <a:solidFill>
                  <a:srgbClr val="0B49CB"/>
                </a:solidFill>
                <a:latin typeface="IBM Plex Mono SemiBold" panose="020B0709050203000203" pitchFamily="49" charset="0"/>
              </a:rPr>
              <a:t>A ML CAPSTONE PROJECT</a:t>
            </a:r>
          </a:p>
        </p:txBody>
      </p:sp>
    </p:spTree>
    <p:extLst>
      <p:ext uri="{BB962C8B-B14F-4D97-AF65-F5344CB8AC3E}">
        <p14:creationId xmlns:p14="http://schemas.microsoft.com/office/powerpoint/2010/main" val="12776116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99012"/>
            <a:ext cx="10515600" cy="639233"/>
          </a:xfrm>
          <a:prstGeom prst="rect">
            <a:avLst/>
          </a:prstGeom>
        </p:spPr>
        <p:txBody>
          <a:bodyPr>
            <a:normAutofit lnSpcReduction="10000"/>
          </a:bodyPr>
          <a:lstStyle/>
          <a:p>
            <a:r>
              <a:rPr lang="en-US" sz="2200" dirty="0">
                <a:solidFill>
                  <a:schemeClr val="accent3">
                    <a:lumMod val="25000"/>
                  </a:schemeClr>
                </a:solidFill>
                <a:latin typeface="IBM Plex Mono Text"/>
              </a:rPr>
              <a:t>During the data wrangling phase, I cleaned and prepared the dataset for further analysis. Here’s what I did step by step:</a:t>
            </a:r>
          </a:p>
          <a:p>
            <a:endParaRPr lang="en-US" dirty="0">
              <a:latin typeface="IBM Plex Mono Text"/>
            </a:endParaRPr>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Content Placeholder 4">
            <a:extLst>
              <a:ext uri="{FF2B5EF4-FFF2-40B4-BE49-F238E27FC236}">
                <a16:creationId xmlns:a16="http://schemas.microsoft.com/office/drawing/2014/main" id="{EA6BE80B-2768-4B4D-9E73-8D0608997739}"/>
              </a:ext>
            </a:extLst>
          </p:cNvPr>
          <p:cNvSpPr txBox="1">
            <a:spLocks/>
          </p:cNvSpPr>
          <p:nvPr/>
        </p:nvSpPr>
        <p:spPr>
          <a:xfrm>
            <a:off x="1103084" y="2177945"/>
            <a:ext cx="10182525" cy="36068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66700" indent="-266700">
              <a:lnSpc>
                <a:spcPct val="120000"/>
              </a:lnSpc>
              <a:spcBef>
                <a:spcPts val="0"/>
              </a:spcBef>
              <a:buFont typeface="+mj-lt"/>
              <a:buAutoNum type="arabicPeriod"/>
            </a:pPr>
            <a:r>
              <a:rPr lang="en-US" sz="1600" b="1" dirty="0">
                <a:solidFill>
                  <a:srgbClr val="0B49CB"/>
                </a:solidFill>
              </a:rPr>
              <a:t>Checked for Missing Values and Data Types: </a:t>
            </a:r>
            <a:r>
              <a:rPr lang="en-US" sz="1600" dirty="0"/>
              <a:t>To ensure data integrity, I checked for missing values. I also examined the data types to identify any necessary conversions.</a:t>
            </a:r>
          </a:p>
          <a:p>
            <a:pPr marL="266700" indent="-266700">
              <a:lnSpc>
                <a:spcPct val="120000"/>
              </a:lnSpc>
              <a:spcBef>
                <a:spcPts val="0"/>
              </a:spcBef>
              <a:buFont typeface="+mj-lt"/>
              <a:buAutoNum type="arabicPeriod"/>
            </a:pPr>
            <a:r>
              <a:rPr lang="en-US" sz="1600" b="1" dirty="0">
                <a:solidFill>
                  <a:srgbClr val="0B49CB"/>
                </a:solidFill>
              </a:rPr>
              <a:t>Explored Key Features:</a:t>
            </a:r>
            <a:r>
              <a:rPr lang="en-US" sz="1600" dirty="0"/>
              <a:t> To understand the dataset better, I used to analyze (1) Launch sites to determine which locations had the most launches and (2) Orbit types to identify common orbital destinations.</a:t>
            </a:r>
          </a:p>
          <a:p>
            <a:pPr marL="266700" indent="-266700">
              <a:lnSpc>
                <a:spcPct val="120000"/>
              </a:lnSpc>
              <a:spcBef>
                <a:spcPts val="0"/>
              </a:spcBef>
              <a:buFont typeface="+mj-lt"/>
              <a:buAutoNum type="arabicPeriod"/>
            </a:pPr>
            <a:r>
              <a:rPr lang="en-US" sz="1600" b="1" dirty="0">
                <a:solidFill>
                  <a:srgbClr val="0B49CB"/>
                </a:solidFill>
              </a:rPr>
              <a:t>Processed Landing Outcomes: </a:t>
            </a:r>
            <a:r>
              <a:rPr lang="en-US" sz="1600" dirty="0"/>
              <a:t>Since the dataset contained different landing outcomes, I examined the Outcome column using df["Outcome"].</a:t>
            </a:r>
            <a:r>
              <a:rPr lang="en-US" sz="1600" dirty="0" err="1"/>
              <a:t>value_counts</a:t>
            </a:r>
            <a:r>
              <a:rPr lang="en-US" sz="1600" dirty="0"/>
              <a:t>(). I then categorized the outcomes into two groups (1) Successful landings (reusable boosters) and (2) Unsuccessful landings (e.g., ocean landings, crashes). To label these outcomes, I created a binary classification variable (Class): 1 for successful landings, 0 for failed landings.</a:t>
            </a:r>
          </a:p>
          <a:p>
            <a:pPr marL="266700" indent="-266700">
              <a:lnSpc>
                <a:spcPct val="120000"/>
              </a:lnSpc>
              <a:spcBef>
                <a:spcPts val="0"/>
              </a:spcBef>
              <a:buFont typeface="+mj-lt"/>
              <a:buAutoNum type="arabicPeriod"/>
            </a:pPr>
            <a:r>
              <a:rPr lang="en-US" sz="1600" b="1" dirty="0">
                <a:solidFill>
                  <a:srgbClr val="0B49CB"/>
                </a:solidFill>
              </a:rPr>
              <a:t>Calculated Landing Success Rate: </a:t>
            </a:r>
            <a:r>
              <a:rPr lang="en-US" sz="1600" dirty="0"/>
              <a:t>To measure overall landing performance, I calculated the success rate using df["Class"].mean() and printed the result.</a:t>
            </a:r>
          </a:p>
          <a:p>
            <a:pPr marL="266700" indent="-266700">
              <a:lnSpc>
                <a:spcPct val="120000"/>
              </a:lnSpc>
              <a:spcBef>
                <a:spcPts val="0"/>
              </a:spcBef>
              <a:buFont typeface="+mj-lt"/>
              <a:buAutoNum type="arabicPeriod"/>
            </a:pPr>
            <a:r>
              <a:rPr lang="en-US" sz="1600" b="1" dirty="0">
                <a:solidFill>
                  <a:srgbClr val="0B49CB"/>
                </a:solidFill>
              </a:rPr>
              <a:t>Saved the Processed Dataset: </a:t>
            </a:r>
            <a:r>
              <a:rPr lang="en-US" sz="1600" dirty="0"/>
              <a:t>Finally, I saved the cleaned dataset as dataset_part_2.csv, ensuring it was structured and ready for analysis.</a:t>
            </a:r>
            <a:endParaRPr lang="en-ID" sz="1600" dirty="0"/>
          </a:p>
          <a:p>
            <a:pPr marL="0" indent="0">
              <a:lnSpc>
                <a:spcPct val="120000"/>
              </a:lnSpc>
              <a:spcBef>
                <a:spcPts val="0"/>
              </a:spcBef>
              <a:buNone/>
            </a:pPr>
            <a:endParaRPr lang="en-US" sz="1600" dirty="0">
              <a:latin typeface="IBM Plex Mono Text"/>
            </a:endParaRPr>
          </a:p>
        </p:txBody>
      </p:sp>
      <p:sp>
        <p:nvSpPr>
          <p:cNvPr id="7" name="Text Placeholder 2">
            <a:extLst>
              <a:ext uri="{FF2B5EF4-FFF2-40B4-BE49-F238E27FC236}">
                <a16:creationId xmlns:a16="http://schemas.microsoft.com/office/drawing/2014/main" id="{E72A38FF-DFF4-44E5-8131-730EEA08D5F7}"/>
              </a:ext>
            </a:extLst>
          </p:cNvPr>
          <p:cNvSpPr txBox="1">
            <a:spLocks/>
          </p:cNvSpPr>
          <p:nvPr/>
        </p:nvSpPr>
        <p:spPr>
          <a:xfrm>
            <a:off x="770010" y="5839501"/>
            <a:ext cx="10515599" cy="460588"/>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tabLst>
                <a:tab pos="536575" algn="l"/>
              </a:tabLst>
            </a:pPr>
            <a:r>
              <a:rPr lang="en-US" sz="2000" dirty="0">
                <a:solidFill>
                  <a:schemeClr val="accent3">
                    <a:lumMod val="25000"/>
                  </a:schemeClr>
                </a:solidFill>
                <a:latin typeface="IBM Plex Mono Text" panose="020B0509050203000203"/>
              </a:rPr>
              <a:t>See the result at: </a:t>
            </a:r>
            <a:r>
              <a:rPr lang="en-US" sz="1400" dirty="0">
                <a:solidFill>
                  <a:schemeClr val="accent3">
                    <a:lumMod val="25000"/>
                  </a:schemeClr>
                </a:solidFill>
                <a:latin typeface="IBM Plex Mono Text" panose="020B0509050203000203"/>
                <a:hlinkClick r:id="rId4"/>
              </a:rPr>
              <a:t>https://github.com/aerwins-yyw/space_x-first_stage_landing/blob/332b637cfa0987aa7842a93306204b0fe8fbbfa8/3%20labs-jupyter-spacex-Data%20wrangling-v2.ipynb</a:t>
            </a:r>
            <a:r>
              <a:rPr lang="en-US" sz="1400" dirty="0">
                <a:solidFill>
                  <a:schemeClr val="accent3">
                    <a:lumMod val="25000"/>
                  </a:schemeClr>
                </a:solidFill>
                <a:latin typeface="IBM Plex Mono Text" panose="020B0509050203000203"/>
              </a:rPr>
              <a:t> </a:t>
            </a:r>
            <a:endParaRPr lang="en-US" sz="2000" dirty="0">
              <a:latin typeface="IBM Plex Mono Text" panose="020B0509050203000203"/>
            </a:endParaRP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70024"/>
            <a:ext cx="10287456" cy="4625975"/>
          </a:xfrm>
          <a:prstGeom prst="rect">
            <a:avLst/>
          </a:prstGeom>
        </p:spPr>
        <p:txBody>
          <a:bodyPr lIns="91440" tIns="45720" rIns="91440" bIns="45720" anchor="t">
            <a:noAutofit/>
          </a:bodyPr>
          <a:lstStyle/>
          <a:p>
            <a:pPr>
              <a:lnSpc>
                <a:spcPct val="100000"/>
              </a:lnSpc>
              <a:spcBef>
                <a:spcPts val="1400"/>
              </a:spcBef>
            </a:pPr>
            <a:r>
              <a:rPr lang="en-US" altLang="zh-CN" sz="2000" dirty="0">
                <a:solidFill>
                  <a:schemeClr val="accent3">
                    <a:lumMod val="25000"/>
                  </a:schemeClr>
                </a:solidFill>
                <a:latin typeface="Abadi"/>
              </a:rPr>
              <a:t>To get the preliminary insights from our data, we make an exploratory data analysis using SQL queries. Here are what I did:</a:t>
            </a:r>
            <a:br>
              <a:rPr lang="en-US" altLang="zh-CN" sz="2000" dirty="0">
                <a:solidFill>
                  <a:schemeClr val="accent3">
                    <a:lumMod val="25000"/>
                  </a:schemeClr>
                </a:solidFill>
                <a:latin typeface="Abadi"/>
              </a:rPr>
            </a:br>
            <a:endParaRPr lang="en-US" altLang="zh-CN" sz="2000" dirty="0">
              <a:solidFill>
                <a:schemeClr val="accent3">
                  <a:lumMod val="25000"/>
                </a:schemeClr>
              </a:solidFill>
              <a:latin typeface="Abadi"/>
            </a:endParaRPr>
          </a:p>
          <a:p>
            <a:pPr marL="800100" lvl="1" indent="-342900">
              <a:lnSpc>
                <a:spcPct val="100000"/>
              </a:lnSpc>
              <a:spcBef>
                <a:spcPts val="1400"/>
              </a:spcBef>
              <a:buFont typeface="+mj-lt"/>
              <a:buAutoNum type="arabicPeriod"/>
            </a:pPr>
            <a:r>
              <a:rPr lang="en-US" sz="2000" b="1" dirty="0">
                <a:solidFill>
                  <a:srgbClr val="0B49CB"/>
                </a:solidFill>
              </a:rPr>
              <a:t>Creating a Cleaned Table (SPACEXTABLE): </a:t>
            </a:r>
            <a:r>
              <a:rPr lang="en-US" sz="2000" dirty="0"/>
              <a:t>I started by creating a new table called SPACEXTABLE based on SPACEXTBL, but I made sure to exclude rows where the Date column was null. This helped me clean the dataset and ensure that all records in my new table contained valid dates.</a:t>
            </a:r>
          </a:p>
          <a:p>
            <a:pPr marL="800100" lvl="1" indent="-342900">
              <a:lnSpc>
                <a:spcPct val="100000"/>
              </a:lnSpc>
              <a:spcBef>
                <a:spcPts val="1400"/>
              </a:spcBef>
              <a:buFont typeface="+mj-lt"/>
              <a:buAutoNum type="arabicPeriod"/>
            </a:pPr>
            <a:r>
              <a:rPr lang="en-US" sz="2000" b="1" dirty="0">
                <a:solidFill>
                  <a:srgbClr val="0B49CB"/>
                </a:solidFill>
              </a:rPr>
              <a:t>Exploring the Data: </a:t>
            </a:r>
            <a:r>
              <a:rPr lang="en-US" sz="2000" dirty="0"/>
              <a:t>After creating SPACEXTABLE, I ran a simple SELECT * query to view all the records. This allowed me to verify that the data was correctly transferred and filtered.</a:t>
            </a:r>
          </a:p>
          <a:p>
            <a:pPr marL="800100" lvl="1" indent="-342900">
              <a:lnSpc>
                <a:spcPct val="100000"/>
              </a:lnSpc>
              <a:spcBef>
                <a:spcPts val="1400"/>
              </a:spcBef>
              <a:buFont typeface="+mj-lt"/>
              <a:buAutoNum type="arabicPeriod"/>
            </a:pPr>
            <a:r>
              <a:rPr lang="en-US" sz="2000" b="1" dirty="0">
                <a:solidFill>
                  <a:srgbClr val="0B49CB"/>
                </a:solidFill>
              </a:rPr>
              <a:t>Finding Unique Launch Sites: </a:t>
            </a:r>
            <a:r>
              <a:rPr lang="en-US" sz="2000" dirty="0"/>
              <a:t>I wanted to see all the different launch sites used in the dataset, so I used SELECT DISTINCT LAUNCH_SITE to retrieve a list of unique launch sites. This gave me a clearer idea of the different locations from which SpaceX launches its rockets. </a:t>
            </a:r>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41301992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70024"/>
            <a:ext cx="10287456" cy="4625975"/>
          </a:xfrm>
          <a:prstGeom prst="rect">
            <a:avLst/>
          </a:prstGeom>
        </p:spPr>
        <p:txBody>
          <a:bodyPr lIns="91440" tIns="45720" rIns="91440" bIns="45720" anchor="t">
            <a:noAutofit/>
          </a:bodyPr>
          <a:lstStyle/>
          <a:p>
            <a:pPr marL="800100" lvl="1" indent="-342900">
              <a:lnSpc>
                <a:spcPct val="100000"/>
              </a:lnSpc>
              <a:spcBef>
                <a:spcPts val="1400"/>
              </a:spcBef>
              <a:buFont typeface="+mj-lt"/>
              <a:buAutoNum type="arabicPeriod" startAt="4"/>
            </a:pPr>
            <a:r>
              <a:rPr lang="en-US" sz="2000" b="1" dirty="0">
                <a:solidFill>
                  <a:srgbClr val="0B49CB"/>
                </a:solidFill>
              </a:rPr>
              <a:t>Filtering Data for a Specific Launch Site (CCAFS LC-40): </a:t>
            </a:r>
            <a:r>
              <a:rPr lang="en-US" sz="2000" dirty="0"/>
              <a:t>To focus on launches from the CCAFS LC-40 site, I wrote a query to filter records where LAUNCH_SITE matched 'CCAFS LC-40' and limited the results to 5 rows. This helped me examine the data specific to that launch site without pulling an overwhelming number of records.</a:t>
            </a:r>
          </a:p>
          <a:p>
            <a:pPr marL="800100" lvl="1" indent="-342900">
              <a:lnSpc>
                <a:spcPct val="100000"/>
              </a:lnSpc>
              <a:spcBef>
                <a:spcPts val="1400"/>
              </a:spcBef>
              <a:buFont typeface="+mj-lt"/>
              <a:buAutoNum type="arabicPeriod" startAt="4"/>
            </a:pPr>
            <a:r>
              <a:rPr lang="en-US" sz="2000" b="1" dirty="0">
                <a:solidFill>
                  <a:srgbClr val="0B49CB"/>
                </a:solidFill>
              </a:rPr>
              <a:t>Calculating Total Payload Mass for NASA CRS Missions: </a:t>
            </a:r>
            <a:r>
              <a:rPr lang="en-US" sz="2000" dirty="0"/>
              <a:t>Lastly, I wanted to analyze the total payload mass for NASA's Commercial Resupply Services (CRS) missions. I used SUM(PAYLOAD_MASS__KG_) while filtering for records where the CUSTOMER column contained 'NASA (CRS)'. This helped me understand the total weight of payloads that SpaceX launched for NASA's CRS program.</a:t>
            </a:r>
            <a:br>
              <a:rPr lang="en-US" sz="2000" dirty="0"/>
            </a:br>
            <a:endParaRPr lang="en-US" sz="2000" dirty="0"/>
          </a:p>
          <a:p>
            <a:pPr marL="342900" lvl="1" indent="-342900">
              <a:lnSpc>
                <a:spcPct val="100000"/>
              </a:lnSpc>
              <a:spcBef>
                <a:spcPts val="1400"/>
              </a:spcBef>
            </a:pPr>
            <a:r>
              <a:rPr lang="en-US" sz="2000" dirty="0"/>
              <a:t>T</a:t>
            </a:r>
            <a:r>
              <a:rPr lang="en-ID" sz="2000" dirty="0"/>
              <a:t>o</a:t>
            </a:r>
            <a:r>
              <a:rPr lang="zh-CN" altLang="en-US" sz="2000" dirty="0"/>
              <a:t> </a:t>
            </a:r>
            <a:r>
              <a:rPr lang="en-ID" altLang="zh-CN" sz="2000" dirty="0"/>
              <a:t>see</a:t>
            </a:r>
            <a:r>
              <a:rPr lang="zh-CN" altLang="en-US" sz="2000" dirty="0"/>
              <a:t> </a:t>
            </a:r>
            <a:r>
              <a:rPr lang="en-ID" altLang="zh-CN" sz="2000" dirty="0"/>
              <a:t>the</a:t>
            </a:r>
            <a:r>
              <a:rPr lang="zh-CN" altLang="en-US" sz="2000" dirty="0"/>
              <a:t> </a:t>
            </a:r>
            <a:r>
              <a:rPr lang="en-ID" altLang="zh-CN" sz="2000" dirty="0"/>
              <a:t>complete</a:t>
            </a:r>
            <a:r>
              <a:rPr lang="zh-CN" altLang="en-US" sz="2000" dirty="0"/>
              <a:t> </a:t>
            </a:r>
            <a:r>
              <a:rPr lang="en-ID" altLang="zh-CN" sz="2000" dirty="0"/>
              <a:t>code</a:t>
            </a:r>
            <a:r>
              <a:rPr lang="zh-CN" altLang="en-US" sz="2000" dirty="0"/>
              <a:t> </a:t>
            </a:r>
            <a:r>
              <a:rPr lang="en-ID" altLang="zh-CN" sz="2000" dirty="0"/>
              <a:t>and</a:t>
            </a:r>
            <a:r>
              <a:rPr lang="zh-CN" altLang="en-US" sz="2000" dirty="0"/>
              <a:t> </a:t>
            </a:r>
            <a:r>
              <a:rPr lang="en-ID" altLang="zh-CN" sz="2000" dirty="0"/>
              <a:t>the</a:t>
            </a:r>
            <a:r>
              <a:rPr lang="zh-CN" altLang="en-US" sz="2000" dirty="0"/>
              <a:t> </a:t>
            </a:r>
            <a:r>
              <a:rPr lang="en-ID" altLang="zh-CN" sz="2000" dirty="0"/>
              <a:t>result,</a:t>
            </a:r>
            <a:r>
              <a:rPr lang="zh-CN" altLang="en-US" sz="2000" dirty="0"/>
              <a:t> </a:t>
            </a:r>
            <a:r>
              <a:rPr lang="en-ID" altLang="zh-CN" sz="2000" dirty="0"/>
              <a:t>see</a:t>
            </a:r>
            <a:r>
              <a:rPr lang="zh-CN" altLang="en-US" sz="2000" dirty="0"/>
              <a:t> </a:t>
            </a:r>
            <a:r>
              <a:rPr lang="en-ID" altLang="zh-CN" sz="2000" dirty="0"/>
              <a:t>here:</a:t>
            </a:r>
            <a:r>
              <a:rPr lang="zh-CN" altLang="en-US" sz="2000" dirty="0"/>
              <a:t> </a:t>
            </a:r>
            <a:r>
              <a:rPr lang="en-ID" altLang="zh-CN" sz="2000" dirty="0">
                <a:hlinkClick r:id="rId3"/>
              </a:rPr>
              <a:t>https://github.com/aerwins-yyw/space_x-first_stage_landing/blob/332b637cfa0987aa7842a93306204b0fe8fbbfa8/5%20jupyter-labs-eda-dataviz-v2.ipynb</a:t>
            </a:r>
            <a:r>
              <a:rPr lang="zh-CN" altLang="en-US" sz="2000" dirty="0"/>
              <a:t> </a:t>
            </a:r>
            <a:endParaRPr lang="en-US" sz="2000"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199" y="1371600"/>
            <a:ext cx="10515601" cy="4984749"/>
          </a:xfrm>
          <a:prstGeom prst="rect">
            <a:avLst/>
          </a:prstGeom>
        </p:spPr>
        <p:txBody>
          <a:bodyPr lIns="91440" tIns="45720" rIns="91440" bIns="45720" anchor="t">
            <a:normAutofit lnSpcReduction="10000"/>
          </a:bodyPr>
          <a:lstStyle/>
          <a:p>
            <a:r>
              <a:rPr lang="en-US" sz="2000" dirty="0">
                <a:latin typeface="IBM Plex Mono Text"/>
              </a:rPr>
              <a:t>Using the data collected, I continue the exploratory data analysis by making plots to see the relationship between features. The plots I made include:</a:t>
            </a:r>
          </a:p>
          <a:p>
            <a:pPr marL="800100" lvl="1" indent="-342900">
              <a:buFont typeface="+mj-lt"/>
              <a:buAutoNum type="arabicPeriod"/>
            </a:pPr>
            <a:r>
              <a:rPr lang="en-US" sz="2000" b="1" dirty="0">
                <a:solidFill>
                  <a:srgbClr val="0B49CB"/>
                </a:solidFill>
                <a:latin typeface="IBM Plex Mono Text"/>
              </a:rPr>
              <a:t>Scatter plot on the relationship between Flight Number and Launch Site</a:t>
            </a:r>
          </a:p>
          <a:p>
            <a:pPr marL="800100" lvl="1" indent="-342900">
              <a:buFont typeface="+mj-lt"/>
              <a:buAutoNum type="arabicPeriod"/>
            </a:pPr>
            <a:r>
              <a:rPr lang="en-US" altLang="zh-CN" sz="2000" b="1" dirty="0">
                <a:solidFill>
                  <a:srgbClr val="0B49CB"/>
                </a:solidFill>
                <a:latin typeface="IBM Plex Mono Text"/>
              </a:rPr>
              <a:t>Scatter plot on the relationship between launch sites and their payload mass</a:t>
            </a:r>
          </a:p>
          <a:p>
            <a:pPr marL="800100" lvl="1" indent="-342900">
              <a:buFont typeface="+mj-lt"/>
              <a:buAutoNum type="arabicPeriod"/>
            </a:pPr>
            <a:r>
              <a:rPr lang="en-US" sz="2000" b="1" dirty="0">
                <a:solidFill>
                  <a:srgbClr val="0B49CB"/>
                </a:solidFill>
                <a:latin typeface="IBM Plex Mono Text"/>
              </a:rPr>
              <a:t>Horizontal bar chart on the relationship between success rate of each orbit type</a:t>
            </a:r>
          </a:p>
          <a:p>
            <a:pPr marL="800100" lvl="1" indent="-342900">
              <a:buFont typeface="+mj-lt"/>
              <a:buAutoNum type="arabicPeriod"/>
            </a:pPr>
            <a:r>
              <a:rPr lang="en-US" sz="2000" b="1" dirty="0">
                <a:solidFill>
                  <a:srgbClr val="0B49CB"/>
                </a:solidFill>
                <a:latin typeface="IBM Plex Mono Text"/>
              </a:rPr>
              <a:t>Scatter plot on the relationship between Flight Number and Orbit type</a:t>
            </a:r>
          </a:p>
          <a:p>
            <a:pPr marL="800100" lvl="1" indent="-342900">
              <a:buFont typeface="+mj-lt"/>
              <a:buAutoNum type="arabicPeriod"/>
            </a:pPr>
            <a:r>
              <a:rPr lang="en-US" sz="2000" b="1" dirty="0">
                <a:solidFill>
                  <a:srgbClr val="0B49CB"/>
                </a:solidFill>
                <a:latin typeface="IBM Plex Mono Text"/>
              </a:rPr>
              <a:t>Scatter plot on  the relationship between Payload and Orbit type</a:t>
            </a:r>
          </a:p>
          <a:p>
            <a:pPr marL="800100" lvl="1" indent="-342900">
              <a:buFont typeface="+mj-lt"/>
              <a:buAutoNum type="arabicPeriod"/>
            </a:pPr>
            <a:r>
              <a:rPr lang="en-US" sz="2000" b="1" dirty="0">
                <a:solidFill>
                  <a:srgbClr val="0B49CB"/>
                </a:solidFill>
                <a:latin typeface="IBM Plex Mono Text"/>
              </a:rPr>
              <a:t>Line chart to see the average launch success trend </a:t>
            </a:r>
          </a:p>
          <a:p>
            <a:pPr marL="800100" lvl="1" indent="-342900">
              <a:buFont typeface="+mj-lt"/>
              <a:buAutoNum type="arabicPeriod"/>
            </a:pPr>
            <a:endParaRPr lang="en-US" sz="2000" b="1" dirty="0">
              <a:solidFill>
                <a:srgbClr val="0B49CB"/>
              </a:solidFill>
              <a:latin typeface="IBM Plex Mono Text"/>
            </a:endParaRPr>
          </a:p>
          <a:p>
            <a:pPr marL="271463" lvl="1" indent="-271463"/>
            <a:r>
              <a:rPr lang="en-US" sz="2000" dirty="0">
                <a:latin typeface="IBM Plex Mono Text"/>
              </a:rPr>
              <a:t>The features we have include: '</a:t>
            </a:r>
            <a:r>
              <a:rPr lang="en-US" sz="2000" dirty="0" err="1">
                <a:latin typeface="IBM Plex Mono Text"/>
              </a:rPr>
              <a:t>FlightNumber</a:t>
            </a:r>
            <a:r>
              <a:rPr lang="en-US" sz="2000" dirty="0">
                <a:latin typeface="IBM Plex Mono Text"/>
              </a:rPr>
              <a:t>', '</a:t>
            </a:r>
            <a:r>
              <a:rPr lang="en-US" sz="2000" dirty="0" err="1">
                <a:latin typeface="IBM Plex Mono Text"/>
              </a:rPr>
              <a:t>PayloadMass</a:t>
            </a:r>
            <a:r>
              <a:rPr lang="en-US" sz="2000" dirty="0">
                <a:latin typeface="IBM Plex Mono Text"/>
              </a:rPr>
              <a:t>', 'Orbit', '</a:t>
            </a:r>
            <a:r>
              <a:rPr lang="en-US" sz="2000" dirty="0" err="1">
                <a:latin typeface="IBM Plex Mono Text"/>
              </a:rPr>
              <a:t>LaunchSite</a:t>
            </a:r>
            <a:r>
              <a:rPr lang="en-US" sz="2000" dirty="0">
                <a:latin typeface="IBM Plex Mono Text"/>
              </a:rPr>
              <a:t>', 'Flights', '</a:t>
            </a:r>
            <a:r>
              <a:rPr lang="en-US" sz="2000" dirty="0" err="1">
                <a:latin typeface="IBM Plex Mono Text"/>
              </a:rPr>
              <a:t>GridFins</a:t>
            </a:r>
            <a:r>
              <a:rPr lang="en-US" sz="2000" dirty="0">
                <a:latin typeface="IBM Plex Mono Text"/>
              </a:rPr>
              <a:t>', 'Reused', 'Legs', '</a:t>
            </a:r>
            <a:r>
              <a:rPr lang="en-US" sz="2000" dirty="0" err="1">
                <a:latin typeface="IBM Plex Mono Text"/>
              </a:rPr>
              <a:t>LandingPad</a:t>
            </a:r>
            <a:r>
              <a:rPr lang="en-US" sz="2000" dirty="0">
                <a:latin typeface="IBM Plex Mono Text"/>
              </a:rPr>
              <a:t>', 'Block', '</a:t>
            </a:r>
            <a:r>
              <a:rPr lang="en-US" sz="2000" dirty="0" err="1">
                <a:latin typeface="IBM Plex Mono Text"/>
              </a:rPr>
              <a:t>ReusedCount</a:t>
            </a:r>
            <a:r>
              <a:rPr lang="en-US" sz="2000" dirty="0">
                <a:latin typeface="IBM Plex Mono Text"/>
              </a:rPr>
              <a:t>', 'Serial’</a:t>
            </a:r>
          </a:p>
          <a:p>
            <a:pPr marL="271463" lvl="1" indent="-271463"/>
            <a:r>
              <a:rPr lang="en-US" sz="2000" dirty="0">
                <a:latin typeface="IBM Plex Mono Text"/>
              </a:rPr>
              <a:t>After observing those relationship, we apply </a:t>
            </a:r>
            <a:r>
              <a:rPr lang="en-US" sz="2000" dirty="0" err="1">
                <a:latin typeface="IBM Plex Mono Text"/>
              </a:rPr>
              <a:t>OneHotEncoder</a:t>
            </a:r>
            <a:r>
              <a:rPr lang="en-US" sz="2000" dirty="0">
                <a:latin typeface="IBM Plex Mono Text"/>
              </a:rPr>
              <a:t> to the column Orbits, </a:t>
            </a:r>
            <a:r>
              <a:rPr lang="en-US" sz="2000" dirty="0" err="1">
                <a:latin typeface="IBM Plex Mono Text"/>
              </a:rPr>
              <a:t>LaunchSite</a:t>
            </a:r>
            <a:r>
              <a:rPr lang="en-US" sz="2000" dirty="0">
                <a:latin typeface="IBM Plex Mono Text"/>
              </a:rPr>
              <a:t>, </a:t>
            </a:r>
            <a:r>
              <a:rPr lang="en-US" sz="2000" dirty="0" err="1">
                <a:latin typeface="IBM Plex Mono Text"/>
              </a:rPr>
              <a:t>LandingPad</a:t>
            </a:r>
            <a:r>
              <a:rPr lang="en-US" sz="2000" dirty="0">
                <a:latin typeface="IBM Plex Mono Text"/>
              </a:rPr>
              <a:t>, and Serial.</a:t>
            </a:r>
          </a:p>
          <a:p>
            <a:pPr marL="271463" lvl="1" indent="-271463"/>
            <a:r>
              <a:rPr lang="en-US" sz="2000" dirty="0">
                <a:latin typeface="IBM Plex Mono Text"/>
              </a:rPr>
              <a:t>To see more details, please check on: </a:t>
            </a:r>
            <a:r>
              <a:rPr lang="en-US" sz="2000" dirty="0">
                <a:latin typeface="IBM Plex Mono Text"/>
                <a:hlinkClick r:id="rId3"/>
              </a:rPr>
              <a:t>https://github.com/aerwins-yyw/space_x-first_stage_landing/blob/2ea031da325b1cc0d1fd776762897ff5cc764e66/5%20jupyter-labs-eda-dataviz-v2.ipynb</a:t>
            </a:r>
            <a:r>
              <a:rPr lang="en-US" sz="2000" dirty="0">
                <a:latin typeface="IBM Plex Mono Text"/>
              </a:rPr>
              <a:t> </a:t>
            </a: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a:t>
            </a:r>
            <a:r>
              <a:rPr lang="en-US" altLang="zh-CN" dirty="0">
                <a:solidFill>
                  <a:srgbClr val="0B49CB"/>
                </a:solidFill>
                <a:latin typeface="Abadi"/>
              </a:rPr>
              <a:t>Panda and Matplotlib</a:t>
            </a:r>
            <a:endParaRPr lang="en-US" dirty="0">
              <a:solidFill>
                <a:srgbClr val="0B49CB"/>
              </a:solidFill>
              <a:latin typeface="Abadi"/>
            </a:endParaRPr>
          </a:p>
        </p:txBody>
      </p:sp>
    </p:spTree>
    <p:extLst>
      <p:ext uri="{BB962C8B-B14F-4D97-AF65-F5344CB8AC3E}">
        <p14:creationId xmlns:p14="http://schemas.microsoft.com/office/powerpoint/2010/main" val="7799716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611086"/>
            <a:ext cx="10583790" cy="4947254"/>
          </a:xfrm>
          <a:prstGeom prst="rect">
            <a:avLst/>
          </a:prstGeom>
        </p:spPr>
        <p:txBody>
          <a:bodyPr>
            <a:noAutofit/>
          </a:bodyPr>
          <a:lstStyle/>
          <a:p>
            <a:pPr>
              <a:lnSpc>
                <a:spcPct val="100000"/>
              </a:lnSpc>
              <a:spcBef>
                <a:spcPts val="0"/>
              </a:spcBef>
            </a:pPr>
            <a:r>
              <a:rPr lang="en-US" sz="2000" dirty="0">
                <a:solidFill>
                  <a:schemeClr val="accent3">
                    <a:lumMod val="25000"/>
                  </a:schemeClr>
                </a:solidFill>
                <a:latin typeface="IBM Plex Mono Text"/>
              </a:rPr>
              <a:t>Here, I conduct an analysis on the geographical location of the launch sites. The steps include: </a:t>
            </a:r>
          </a:p>
          <a:p>
            <a:pPr marL="0" indent="0">
              <a:lnSpc>
                <a:spcPct val="100000"/>
              </a:lnSpc>
              <a:spcBef>
                <a:spcPts val="0"/>
              </a:spcBef>
              <a:buNone/>
            </a:pPr>
            <a:endParaRPr lang="en-US" sz="2000" dirty="0">
              <a:solidFill>
                <a:schemeClr val="accent3">
                  <a:lumMod val="25000"/>
                </a:schemeClr>
              </a:solidFill>
              <a:latin typeface="IBM Plex Mono Text"/>
            </a:endParaRPr>
          </a:p>
          <a:p>
            <a:pPr marL="800100" lvl="1" indent="-342900">
              <a:lnSpc>
                <a:spcPct val="100000"/>
              </a:lnSpc>
              <a:spcBef>
                <a:spcPts val="0"/>
              </a:spcBef>
              <a:buFont typeface="+mj-lt"/>
              <a:buAutoNum type="arabicPeriod"/>
            </a:pPr>
            <a:r>
              <a:rPr lang="en-US" sz="2000" b="1" dirty="0">
                <a:solidFill>
                  <a:srgbClr val="0B49CB"/>
                </a:solidFill>
                <a:latin typeface="IBM Plex Mono Text"/>
              </a:rPr>
              <a:t>Downloading and Loading the Datase</a:t>
            </a:r>
            <a:r>
              <a:rPr lang="en-US" altLang="zh-CN" sz="2000" b="1" dirty="0">
                <a:solidFill>
                  <a:srgbClr val="0B49CB"/>
                </a:solidFill>
                <a:latin typeface="IBM Plex Mono Text"/>
              </a:rPr>
              <a:t>t: </a:t>
            </a:r>
            <a:r>
              <a:rPr lang="en-US" sz="2000" dirty="0">
                <a:solidFill>
                  <a:schemeClr val="accent3">
                    <a:lumMod val="25000"/>
                  </a:schemeClr>
                </a:solidFill>
                <a:latin typeface="IBM Plex Mono Text"/>
              </a:rPr>
              <a:t>I downloaded the spacex_launch_geo.csv file and loaded it into a pandas </a:t>
            </a:r>
            <a:r>
              <a:rPr lang="en-US" sz="2000" dirty="0" err="1">
                <a:solidFill>
                  <a:schemeClr val="accent3">
                    <a:lumMod val="25000"/>
                  </a:schemeClr>
                </a:solidFill>
                <a:latin typeface="IBM Plex Mono Text"/>
              </a:rPr>
              <a:t>DataFrame</a:t>
            </a:r>
            <a:r>
              <a:rPr lang="en-US" sz="2000" dirty="0">
                <a:solidFill>
                  <a:schemeClr val="accent3">
                    <a:lumMod val="25000"/>
                  </a:schemeClr>
                </a:solidFill>
                <a:latin typeface="IBM Plex Mono Text"/>
              </a:rPr>
              <a:t>. This dataset contains information about SpaceX launch sites, including their latitude, longitude, and success classification.</a:t>
            </a:r>
            <a:br>
              <a:rPr lang="en-US" sz="2000" dirty="0">
                <a:solidFill>
                  <a:schemeClr val="accent3">
                    <a:lumMod val="25000"/>
                  </a:schemeClr>
                </a:solidFill>
                <a:latin typeface="IBM Plex Mono Text"/>
              </a:rPr>
            </a:br>
            <a:endParaRPr lang="en-US" sz="2000" dirty="0">
              <a:solidFill>
                <a:schemeClr val="accent3">
                  <a:lumMod val="25000"/>
                </a:schemeClr>
              </a:solidFill>
              <a:latin typeface="IBM Plex Mono Text"/>
            </a:endParaRPr>
          </a:p>
          <a:p>
            <a:pPr marL="800100" lvl="1" indent="-342900">
              <a:lnSpc>
                <a:spcPct val="100000"/>
              </a:lnSpc>
              <a:spcBef>
                <a:spcPts val="0"/>
              </a:spcBef>
              <a:buFont typeface="+mj-lt"/>
              <a:buAutoNum type="arabicPeriod"/>
            </a:pPr>
            <a:r>
              <a:rPr lang="en-US" sz="2000" b="1" dirty="0">
                <a:solidFill>
                  <a:srgbClr val="0B49CB"/>
                </a:solidFill>
                <a:latin typeface="IBM Plex Mono Text"/>
              </a:rPr>
              <a:t>Selecting Relevant Columns and Organizing Data: </a:t>
            </a:r>
            <a:r>
              <a:rPr lang="en-US" sz="2000" dirty="0">
                <a:solidFill>
                  <a:schemeClr val="accent3">
                    <a:lumMod val="25000"/>
                  </a:schemeClr>
                </a:solidFill>
                <a:latin typeface="IBM Plex Mono Text"/>
              </a:rPr>
              <a:t>I filtered the dataset to keep only the essential columns:</a:t>
            </a:r>
          </a:p>
          <a:p>
            <a:pPr marL="1349375" lvl="2" indent="-434975">
              <a:lnSpc>
                <a:spcPct val="100000"/>
              </a:lnSpc>
              <a:spcBef>
                <a:spcPts val="0"/>
              </a:spcBef>
              <a:buFont typeface="+mj-lt"/>
              <a:buAutoNum type="alphaLcPeriod"/>
            </a:pPr>
            <a:r>
              <a:rPr lang="en-US" dirty="0">
                <a:solidFill>
                  <a:schemeClr val="accent3">
                    <a:lumMod val="25000"/>
                  </a:schemeClr>
                </a:solidFill>
                <a:latin typeface="IBM Plex Mono Text"/>
              </a:rPr>
              <a:t>Launch Site: The name of the launch site</a:t>
            </a:r>
          </a:p>
          <a:p>
            <a:pPr marL="1349375" lvl="2" indent="-434975">
              <a:lnSpc>
                <a:spcPct val="100000"/>
              </a:lnSpc>
              <a:spcBef>
                <a:spcPts val="0"/>
              </a:spcBef>
              <a:buFont typeface="+mj-lt"/>
              <a:buAutoNum type="alphaLcPeriod"/>
            </a:pPr>
            <a:r>
              <a:rPr lang="en-US" dirty="0">
                <a:solidFill>
                  <a:schemeClr val="accent3">
                    <a:lumMod val="25000"/>
                  </a:schemeClr>
                </a:solidFill>
                <a:latin typeface="IBM Plex Mono Text"/>
              </a:rPr>
              <a:t>Lat (Latitude): The geographic latitude of the launch site</a:t>
            </a:r>
          </a:p>
          <a:p>
            <a:pPr marL="1349375" lvl="2" indent="-434975">
              <a:lnSpc>
                <a:spcPct val="100000"/>
              </a:lnSpc>
              <a:spcBef>
                <a:spcPts val="0"/>
              </a:spcBef>
              <a:buFont typeface="+mj-lt"/>
              <a:buAutoNum type="alphaLcPeriod"/>
            </a:pPr>
            <a:r>
              <a:rPr lang="en-US" dirty="0">
                <a:solidFill>
                  <a:schemeClr val="accent3">
                    <a:lumMod val="25000"/>
                  </a:schemeClr>
                </a:solidFill>
                <a:latin typeface="IBM Plex Mono Text"/>
              </a:rPr>
              <a:t>Long (Longitude): The geographic longitude of the launch site</a:t>
            </a:r>
          </a:p>
          <a:p>
            <a:pPr marL="1349375" lvl="2" indent="-434975">
              <a:lnSpc>
                <a:spcPct val="100000"/>
              </a:lnSpc>
              <a:spcBef>
                <a:spcPts val="0"/>
              </a:spcBef>
              <a:buFont typeface="+mj-lt"/>
              <a:buAutoNum type="alphaLcPeriod"/>
            </a:pPr>
            <a:r>
              <a:rPr lang="en-US" dirty="0">
                <a:solidFill>
                  <a:schemeClr val="accent3">
                    <a:lumMod val="25000"/>
                  </a:schemeClr>
                </a:solidFill>
                <a:latin typeface="IBM Plex Mono Text"/>
              </a:rPr>
              <a:t>class: The success classification of the launch</a:t>
            </a:r>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388912"/>
            <a:ext cx="10583790" cy="2834746"/>
          </a:xfrm>
          <a:prstGeom prst="rect">
            <a:avLst/>
          </a:prstGeom>
        </p:spPr>
        <p:txBody>
          <a:bodyPr>
            <a:noAutofit/>
          </a:bodyPr>
          <a:lstStyle/>
          <a:p>
            <a:pPr marL="800100" lvl="1" indent="-342900">
              <a:lnSpc>
                <a:spcPct val="100000"/>
              </a:lnSpc>
              <a:spcBef>
                <a:spcPts val="0"/>
              </a:spcBef>
              <a:buFont typeface="+mj-lt"/>
              <a:buAutoNum type="arabicPeriod" startAt="3"/>
            </a:pPr>
            <a:r>
              <a:rPr lang="en-US" sz="1800" b="1" dirty="0">
                <a:solidFill>
                  <a:srgbClr val="0B49CB"/>
                </a:solidFill>
                <a:latin typeface="IBM Plex Mono Text"/>
              </a:rPr>
              <a:t>Grouping: </a:t>
            </a:r>
            <a:r>
              <a:rPr lang="en-US" sz="1800" dirty="0">
                <a:solidFill>
                  <a:schemeClr val="accent3">
                    <a:lumMod val="25000"/>
                  </a:schemeClr>
                </a:solidFill>
                <a:latin typeface="IBM Plex Mono Text"/>
              </a:rPr>
              <a:t>I then grouped the data by launch site to get unique site locations.</a:t>
            </a:r>
            <a:br>
              <a:rPr lang="en-US" sz="1800" dirty="0">
                <a:solidFill>
                  <a:schemeClr val="accent3">
                    <a:lumMod val="25000"/>
                  </a:schemeClr>
                </a:solidFill>
                <a:latin typeface="IBM Plex Mono Text"/>
              </a:rPr>
            </a:br>
            <a:endParaRPr lang="en-US" sz="1800" dirty="0">
              <a:solidFill>
                <a:schemeClr val="accent3">
                  <a:lumMod val="25000"/>
                </a:schemeClr>
              </a:solidFill>
              <a:latin typeface="IBM Plex Mono Text"/>
            </a:endParaRPr>
          </a:p>
          <a:p>
            <a:pPr marL="800100" lvl="1" indent="-342900">
              <a:lnSpc>
                <a:spcPct val="100000"/>
              </a:lnSpc>
              <a:spcBef>
                <a:spcPts val="0"/>
              </a:spcBef>
              <a:buFont typeface="+mj-lt"/>
              <a:buAutoNum type="arabicPeriod" startAt="3"/>
            </a:pPr>
            <a:r>
              <a:rPr lang="en-US" sz="1800" b="1" dirty="0">
                <a:solidFill>
                  <a:srgbClr val="0B49CB"/>
                </a:solidFill>
                <a:latin typeface="IBM Plex Mono Text"/>
              </a:rPr>
              <a:t>Creating a Base Map: </a:t>
            </a:r>
            <a:r>
              <a:rPr lang="en-US" sz="1800" dirty="0">
                <a:solidFill>
                  <a:schemeClr val="accent3">
                    <a:lumMod val="25000"/>
                  </a:schemeClr>
                </a:solidFill>
                <a:latin typeface="IBM Plex Mono Text"/>
              </a:rPr>
              <a:t>I initialized a folium map centered around NASA Johnson Space Center, setting an appropriate zoom level to visualize the launch sites.</a:t>
            </a:r>
            <a:br>
              <a:rPr lang="en-US" sz="1800" dirty="0">
                <a:solidFill>
                  <a:schemeClr val="accent3">
                    <a:lumMod val="25000"/>
                  </a:schemeClr>
                </a:solidFill>
                <a:latin typeface="IBM Plex Mono Text"/>
              </a:rPr>
            </a:br>
            <a:endParaRPr lang="en-US" sz="1800" dirty="0">
              <a:solidFill>
                <a:schemeClr val="accent3">
                  <a:lumMod val="25000"/>
                </a:schemeClr>
              </a:solidFill>
              <a:latin typeface="IBM Plex Mono Text"/>
            </a:endParaRPr>
          </a:p>
          <a:p>
            <a:pPr marL="800100" lvl="1" indent="-342900">
              <a:lnSpc>
                <a:spcPct val="100000"/>
              </a:lnSpc>
              <a:spcBef>
                <a:spcPts val="0"/>
              </a:spcBef>
              <a:buFont typeface="+mj-lt"/>
              <a:buAutoNum type="arabicPeriod" startAt="3"/>
            </a:pPr>
            <a:r>
              <a:rPr lang="en-US" sz="1800" b="1" dirty="0">
                <a:solidFill>
                  <a:srgbClr val="0B49CB"/>
                </a:solidFill>
                <a:latin typeface="IBM Plex Mono Text"/>
              </a:rPr>
              <a:t>Next Steps: </a:t>
            </a:r>
            <a:r>
              <a:rPr lang="en-US" sz="1800" dirty="0">
                <a:solidFill>
                  <a:schemeClr val="accent3">
                    <a:lumMod val="25000"/>
                  </a:schemeClr>
                </a:solidFill>
                <a:latin typeface="IBM Plex Mono Text"/>
              </a:rPr>
              <a:t>Based on this setup, I went on to:</a:t>
            </a:r>
          </a:p>
          <a:p>
            <a:pPr marL="1257300" lvl="2" indent="-342900">
              <a:lnSpc>
                <a:spcPct val="100000"/>
              </a:lnSpc>
              <a:spcBef>
                <a:spcPts val="0"/>
              </a:spcBef>
              <a:buFont typeface="+mj-lt"/>
              <a:buAutoNum type="alphaLcPeriod"/>
            </a:pPr>
            <a:r>
              <a:rPr lang="en-US" sz="1800" dirty="0">
                <a:solidFill>
                  <a:schemeClr val="accent3">
                    <a:lumMod val="25000"/>
                  </a:schemeClr>
                </a:solidFill>
                <a:latin typeface="IBM Plex Mono Text"/>
              </a:rPr>
              <a:t>Add markers for different launch sites on the map.</a:t>
            </a:r>
          </a:p>
          <a:p>
            <a:pPr marL="1257300" lvl="2" indent="-342900">
              <a:lnSpc>
                <a:spcPct val="100000"/>
              </a:lnSpc>
              <a:spcBef>
                <a:spcPts val="0"/>
              </a:spcBef>
              <a:buFont typeface="+mj-lt"/>
              <a:buAutoNum type="alphaLcPeriod"/>
            </a:pPr>
            <a:r>
              <a:rPr lang="en-US" sz="1800" dirty="0">
                <a:solidFill>
                  <a:schemeClr val="accent3">
                    <a:lumMod val="25000"/>
                  </a:schemeClr>
                </a:solidFill>
                <a:latin typeface="IBM Plex Mono Text"/>
              </a:rPr>
              <a:t>Cluster them using </a:t>
            </a:r>
            <a:r>
              <a:rPr lang="en-US" sz="1800" dirty="0" err="1">
                <a:solidFill>
                  <a:schemeClr val="accent3">
                    <a:lumMod val="25000"/>
                  </a:schemeClr>
                </a:solidFill>
                <a:latin typeface="IBM Plex Mono Text"/>
              </a:rPr>
              <a:t>MarkerCluster</a:t>
            </a:r>
            <a:r>
              <a:rPr lang="en-US" sz="1800" dirty="0">
                <a:solidFill>
                  <a:schemeClr val="accent3">
                    <a:lumMod val="25000"/>
                  </a:schemeClr>
                </a:solidFill>
                <a:latin typeface="IBM Plex Mono Text"/>
              </a:rPr>
              <a:t> for better visualization.</a:t>
            </a:r>
          </a:p>
          <a:p>
            <a:pPr marL="1257300" lvl="2" indent="-342900">
              <a:lnSpc>
                <a:spcPct val="100000"/>
              </a:lnSpc>
              <a:spcBef>
                <a:spcPts val="0"/>
              </a:spcBef>
              <a:buFont typeface="+mj-lt"/>
              <a:buAutoNum type="alphaLcPeriod"/>
            </a:pPr>
            <a:r>
              <a:rPr lang="en-US" sz="1800" dirty="0">
                <a:solidFill>
                  <a:schemeClr val="accent3">
                    <a:lumMod val="25000"/>
                  </a:schemeClr>
                </a:solidFill>
                <a:latin typeface="IBM Plex Mono Text"/>
              </a:rPr>
              <a:t>Display additional information such as launch success rates or coordinates when hovering over a site.</a:t>
            </a:r>
          </a:p>
          <a:p>
            <a:pPr marL="1257300" lvl="2" indent="-342900">
              <a:lnSpc>
                <a:spcPct val="100000"/>
              </a:lnSpc>
              <a:spcBef>
                <a:spcPts val="0"/>
              </a:spcBef>
              <a:buFont typeface="+mj-lt"/>
              <a:buAutoNum type="alphaLcPeriod"/>
            </a:pPr>
            <a:endParaRPr lang="en-US" sz="1800" dirty="0">
              <a:solidFill>
                <a:schemeClr val="accent3">
                  <a:lumMod val="25000"/>
                </a:schemeClr>
              </a:solidFill>
              <a:latin typeface="IBM Plex Mono Text"/>
            </a:endParaRPr>
          </a:p>
          <a:p>
            <a:pPr>
              <a:lnSpc>
                <a:spcPct val="100000"/>
              </a:lnSpc>
              <a:spcBef>
                <a:spcPts val="0"/>
              </a:spcBef>
            </a:pPr>
            <a:r>
              <a:rPr lang="en-US" sz="2000" dirty="0">
                <a:solidFill>
                  <a:schemeClr val="accent3">
                    <a:lumMod val="25000"/>
                  </a:schemeClr>
                </a:solidFill>
                <a:latin typeface="IBM Plex Mono Text"/>
              </a:rPr>
              <a:t>For further details, please check: </a:t>
            </a:r>
            <a:r>
              <a:rPr lang="en-US" sz="2000" dirty="0">
                <a:solidFill>
                  <a:schemeClr val="accent3">
                    <a:lumMod val="25000"/>
                  </a:schemeClr>
                </a:solidFill>
                <a:latin typeface="IBM Plex Mono Text"/>
                <a:hlinkClick r:id="rId3"/>
              </a:rPr>
              <a:t>https://github.com/aerwins-yyw/space_x-first_stage_landing/blob/2271789ba5068fbad731edaa2a6b8bd8d05ad48b/6%20lab-jupyter-launch-site-location-v2.ipynb</a:t>
            </a:r>
            <a:r>
              <a:rPr lang="en-US" sz="2000" dirty="0">
                <a:solidFill>
                  <a:schemeClr val="accent3">
                    <a:lumMod val="25000"/>
                  </a:schemeClr>
                </a:solidFill>
                <a:latin typeface="IBM Plex Mono Text"/>
              </a:rPr>
              <a:t> </a:t>
            </a:r>
          </a:p>
          <a:p>
            <a:pPr marL="1257300" lvl="2" indent="-342900">
              <a:lnSpc>
                <a:spcPct val="100000"/>
              </a:lnSpc>
              <a:spcBef>
                <a:spcPts val="0"/>
              </a:spcBef>
              <a:buFont typeface="+mj-lt"/>
              <a:buAutoNum type="alphaLcPeriod"/>
            </a:pPr>
            <a:endParaRPr lang="en-US" sz="1800" dirty="0">
              <a:solidFill>
                <a:schemeClr val="accent3">
                  <a:lumMod val="25000"/>
                </a:schemeClr>
              </a:solidFill>
              <a:latin typeface="IBM Plex Mono Text"/>
            </a:endParaRPr>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23582421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35916" y="1468681"/>
            <a:ext cx="10583789" cy="4470400"/>
          </a:xfrm>
          <a:prstGeom prst="rect">
            <a:avLst/>
          </a:prstGeom>
        </p:spPr>
        <p:txBody>
          <a:bodyPr vert="horz" lIns="91440" tIns="45720" rIns="91440" bIns="45720" rtlCol="0" anchor="t">
            <a:noAutofit/>
          </a:bodyPr>
          <a:lstStyle/>
          <a:p>
            <a:pPr marL="180975" indent="-180975">
              <a:lnSpc>
                <a:spcPct val="120000"/>
              </a:lnSpc>
              <a:spcBef>
                <a:spcPts val="0"/>
              </a:spcBef>
            </a:pPr>
            <a:r>
              <a:rPr lang="en-US" altLang="zh-CN" sz="1800" dirty="0">
                <a:solidFill>
                  <a:schemeClr val="accent3">
                    <a:lumMod val="25000"/>
                  </a:schemeClr>
                </a:solidFill>
                <a:latin typeface="IBM Plex Mono Text"/>
              </a:rPr>
              <a:t>Then I built a dashboard with </a:t>
            </a:r>
            <a:r>
              <a:rPr lang="en-US" altLang="zh-CN" sz="1800" dirty="0" err="1">
                <a:solidFill>
                  <a:schemeClr val="accent3">
                    <a:lumMod val="25000"/>
                  </a:schemeClr>
                </a:solidFill>
                <a:latin typeface="IBM Plex Mono Text"/>
              </a:rPr>
              <a:t>Plotly</a:t>
            </a:r>
            <a:r>
              <a:rPr lang="en-US" altLang="zh-CN" sz="1800" dirty="0">
                <a:solidFill>
                  <a:schemeClr val="accent3">
                    <a:lumMod val="25000"/>
                  </a:schemeClr>
                </a:solidFill>
                <a:latin typeface="IBM Plex Mono Text"/>
              </a:rPr>
              <a:t> Dash. I decided to run it locally instead of from the Skills Learn platform provided by IBM to have more control on the dashboard. The steps include: </a:t>
            </a:r>
            <a:br>
              <a:rPr lang="en-US" altLang="zh-CN" sz="1800" dirty="0">
                <a:solidFill>
                  <a:schemeClr val="accent3">
                    <a:lumMod val="25000"/>
                  </a:schemeClr>
                </a:solidFill>
                <a:latin typeface="IBM Plex Mono Text"/>
              </a:rPr>
            </a:br>
            <a:endParaRPr lang="en-US" altLang="zh-CN" sz="1800" dirty="0">
              <a:solidFill>
                <a:schemeClr val="accent3">
                  <a:lumMod val="25000"/>
                </a:schemeClr>
              </a:solidFill>
              <a:latin typeface="IBM Plex Mono Text"/>
            </a:endParaRPr>
          </a:p>
          <a:p>
            <a:pPr marL="450850" lvl="1">
              <a:lnSpc>
                <a:spcPct val="120000"/>
              </a:lnSpc>
              <a:spcBef>
                <a:spcPts val="0"/>
              </a:spcBef>
              <a:buFont typeface="+mj-lt"/>
              <a:buAutoNum type="arabicPeriod"/>
            </a:pPr>
            <a:r>
              <a:rPr lang="en-US" sz="1800" b="1" dirty="0">
                <a:solidFill>
                  <a:srgbClr val="0B49CB"/>
                </a:solidFill>
                <a:latin typeface="IBM Plex Mono Text"/>
              </a:rPr>
              <a:t>I began by importing key libraries for building the dashboard: </a:t>
            </a:r>
          </a:p>
          <a:p>
            <a:pPr marL="908050" lvl="2">
              <a:lnSpc>
                <a:spcPct val="120000"/>
              </a:lnSpc>
              <a:spcBef>
                <a:spcPts val="0"/>
              </a:spcBef>
              <a:buFont typeface="+mj-lt"/>
              <a:buAutoNum type="alphaLcPeriod"/>
            </a:pPr>
            <a:r>
              <a:rPr lang="en-US" sz="1800" dirty="0">
                <a:solidFill>
                  <a:schemeClr val="accent3">
                    <a:lumMod val="25000"/>
                  </a:schemeClr>
                </a:solidFill>
                <a:latin typeface="IBM Plex Mono Text"/>
              </a:rPr>
              <a:t>dash, </a:t>
            </a:r>
            <a:r>
              <a:rPr lang="en-US" sz="1800" dirty="0" err="1">
                <a:solidFill>
                  <a:schemeClr val="accent3">
                    <a:lumMod val="25000"/>
                  </a:schemeClr>
                </a:solidFill>
                <a:latin typeface="IBM Plex Mono Text"/>
              </a:rPr>
              <a:t>dash_html_components</a:t>
            </a:r>
            <a:r>
              <a:rPr lang="en-US" sz="1800" dirty="0">
                <a:solidFill>
                  <a:schemeClr val="accent3">
                    <a:lumMod val="25000"/>
                  </a:schemeClr>
                </a:solidFill>
                <a:latin typeface="IBM Plex Mono Text"/>
              </a:rPr>
              <a:t>, and </a:t>
            </a:r>
            <a:r>
              <a:rPr lang="en-US" sz="1800" dirty="0" err="1">
                <a:solidFill>
                  <a:schemeClr val="accent3">
                    <a:lumMod val="25000"/>
                  </a:schemeClr>
                </a:solidFill>
                <a:latin typeface="IBM Plex Mono Text"/>
              </a:rPr>
              <a:t>dash_core_components</a:t>
            </a:r>
            <a:r>
              <a:rPr lang="en-US" sz="1800" dirty="0">
                <a:solidFill>
                  <a:schemeClr val="accent3">
                    <a:lumMod val="25000"/>
                  </a:schemeClr>
                </a:solidFill>
                <a:latin typeface="IBM Plex Mono Text"/>
              </a:rPr>
              <a:t> to create the web-based dashboard.</a:t>
            </a:r>
          </a:p>
          <a:p>
            <a:pPr marL="908050" lvl="2">
              <a:lnSpc>
                <a:spcPct val="120000"/>
              </a:lnSpc>
              <a:spcBef>
                <a:spcPts val="0"/>
              </a:spcBef>
              <a:buFont typeface="+mj-lt"/>
              <a:buAutoNum type="alphaLcPeriod"/>
            </a:pPr>
            <a:r>
              <a:rPr lang="en-US" sz="1800" dirty="0" err="1">
                <a:solidFill>
                  <a:schemeClr val="accent3">
                    <a:lumMod val="25000"/>
                  </a:schemeClr>
                </a:solidFill>
                <a:latin typeface="IBM Plex Mono Text"/>
              </a:rPr>
              <a:t>plotly.express</a:t>
            </a:r>
            <a:r>
              <a:rPr lang="en-US" sz="1800" dirty="0">
                <a:solidFill>
                  <a:schemeClr val="accent3">
                    <a:lumMod val="25000"/>
                  </a:schemeClr>
                </a:solidFill>
                <a:latin typeface="IBM Plex Mono Text"/>
              </a:rPr>
              <a:t> for interactive visualizations.</a:t>
            </a:r>
          </a:p>
          <a:p>
            <a:pPr marL="908050" lvl="2">
              <a:lnSpc>
                <a:spcPct val="120000"/>
              </a:lnSpc>
              <a:spcBef>
                <a:spcPts val="0"/>
              </a:spcBef>
              <a:buFont typeface="+mj-lt"/>
              <a:buAutoNum type="alphaLcPeriod"/>
            </a:pPr>
            <a:r>
              <a:rPr lang="en-US" sz="1800" dirty="0">
                <a:solidFill>
                  <a:schemeClr val="accent3">
                    <a:lumMod val="25000"/>
                  </a:schemeClr>
                </a:solidFill>
                <a:latin typeface="IBM Plex Mono Text"/>
              </a:rPr>
              <a:t>pandas for data handling.</a:t>
            </a:r>
          </a:p>
          <a:p>
            <a:pPr marL="908050" lvl="2">
              <a:lnSpc>
                <a:spcPct val="120000"/>
              </a:lnSpc>
              <a:spcBef>
                <a:spcPts val="0"/>
              </a:spcBef>
              <a:buFont typeface="+mj-lt"/>
              <a:buAutoNum type="alphaLcPeriod"/>
            </a:pPr>
            <a:r>
              <a:rPr lang="en-US" sz="1800" dirty="0" err="1">
                <a:solidFill>
                  <a:schemeClr val="accent3">
                    <a:lumMod val="25000"/>
                  </a:schemeClr>
                </a:solidFill>
                <a:latin typeface="IBM Plex Mono Text"/>
              </a:rPr>
              <a:t>wget</a:t>
            </a:r>
            <a:r>
              <a:rPr lang="en-US" sz="1800" dirty="0">
                <a:solidFill>
                  <a:schemeClr val="accent3">
                    <a:lumMod val="25000"/>
                  </a:schemeClr>
                </a:solidFill>
                <a:latin typeface="IBM Plex Mono Text"/>
              </a:rPr>
              <a:t> to download the dataset.</a:t>
            </a:r>
            <a:br>
              <a:rPr lang="en-US" sz="1800" dirty="0">
                <a:solidFill>
                  <a:schemeClr val="accent3">
                    <a:lumMod val="25000"/>
                  </a:schemeClr>
                </a:solidFill>
                <a:latin typeface="IBM Plex Mono Text"/>
              </a:rPr>
            </a:br>
            <a:endParaRPr lang="en-US" sz="1800" dirty="0">
              <a:solidFill>
                <a:schemeClr val="accent3">
                  <a:lumMod val="25000"/>
                </a:schemeClr>
              </a:solidFill>
              <a:latin typeface="IBM Plex Mono Text"/>
            </a:endParaRPr>
          </a:p>
          <a:p>
            <a:pPr marL="450850" lvl="1">
              <a:lnSpc>
                <a:spcPct val="120000"/>
              </a:lnSpc>
              <a:spcBef>
                <a:spcPts val="0"/>
              </a:spcBef>
              <a:buFont typeface="+mj-lt"/>
              <a:buAutoNum type="arabicPeriod"/>
            </a:pPr>
            <a:r>
              <a:rPr lang="en-US" sz="1800" b="1" dirty="0">
                <a:solidFill>
                  <a:srgbClr val="0B49CB"/>
                </a:solidFill>
                <a:latin typeface="IBM Plex Mono Text"/>
              </a:rPr>
              <a:t>Downloading and Loading SpaceX Launch Data: </a:t>
            </a:r>
            <a:r>
              <a:rPr lang="en-US" sz="1800" dirty="0">
                <a:solidFill>
                  <a:schemeClr val="accent3">
                    <a:lumMod val="25000"/>
                  </a:schemeClr>
                </a:solidFill>
                <a:latin typeface="IBM Plex Mono Text"/>
              </a:rPr>
              <a:t>I downloaded the spacex_launch_dash.csv file and loaded it into a pandas </a:t>
            </a:r>
            <a:r>
              <a:rPr lang="en-US" sz="1800" dirty="0" err="1">
                <a:solidFill>
                  <a:schemeClr val="accent3">
                    <a:lumMod val="25000"/>
                  </a:schemeClr>
                </a:solidFill>
                <a:latin typeface="IBM Plex Mono Text"/>
              </a:rPr>
              <a:t>DataFrame</a:t>
            </a:r>
            <a:r>
              <a:rPr lang="en-US" sz="1800" dirty="0">
                <a:solidFill>
                  <a:schemeClr val="accent3">
                    <a:lumMod val="25000"/>
                  </a:schemeClr>
                </a:solidFill>
                <a:latin typeface="IBM Plex Mono Text"/>
              </a:rPr>
              <a:t>. This dataset contains information about SpaceX launches, including: Launch site, Payload mass, Class (successful or failed launches), Booster versions.</a:t>
            </a:r>
            <a:br>
              <a:rPr lang="en-US" sz="1800" dirty="0">
                <a:solidFill>
                  <a:schemeClr val="accent3">
                    <a:lumMod val="25000"/>
                  </a:schemeClr>
                </a:solidFill>
                <a:latin typeface="IBM Plex Mono Text"/>
              </a:rPr>
            </a:br>
            <a:endParaRPr lang="en-US" sz="1800" dirty="0">
              <a:solidFill>
                <a:schemeClr val="accent3">
                  <a:lumMod val="25000"/>
                </a:schemeClr>
              </a:solidFill>
              <a:latin typeface="IBM Plex Mono Text"/>
            </a:endParaRPr>
          </a:p>
          <a:p>
            <a:pPr marL="450850" lvl="1">
              <a:lnSpc>
                <a:spcPct val="120000"/>
              </a:lnSpc>
              <a:spcBef>
                <a:spcPts val="0"/>
              </a:spcBef>
              <a:buFont typeface="+mj-lt"/>
              <a:buAutoNum type="arabicPeriod"/>
            </a:pPr>
            <a:r>
              <a:rPr lang="en-US" sz="1800" b="1" dirty="0">
                <a:solidFill>
                  <a:srgbClr val="0B49CB"/>
                </a:solidFill>
                <a:latin typeface="IBM Plex Mono Text"/>
              </a:rPr>
              <a:t>Examining the First Few Rows: </a:t>
            </a:r>
            <a:r>
              <a:rPr lang="en-US" sz="1800" dirty="0">
                <a:solidFill>
                  <a:schemeClr val="accent3">
                    <a:lumMod val="25000"/>
                  </a:schemeClr>
                </a:solidFill>
                <a:latin typeface="IBM Plex Mono Text"/>
              </a:rPr>
              <a:t>I checked the first 10 rows of the dataset using .head(10) to get an overview of the data structure. </a:t>
            </a: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582057"/>
            <a:ext cx="10583789" cy="4470400"/>
          </a:xfrm>
          <a:prstGeom prst="rect">
            <a:avLst/>
          </a:prstGeom>
        </p:spPr>
        <p:txBody>
          <a:bodyPr vert="horz" lIns="91440" tIns="45720" rIns="91440" bIns="45720" rtlCol="0" anchor="t">
            <a:noAutofit/>
          </a:bodyPr>
          <a:lstStyle/>
          <a:p>
            <a:pPr marL="565150" lvl="1" indent="-342900">
              <a:lnSpc>
                <a:spcPct val="120000"/>
              </a:lnSpc>
              <a:spcBef>
                <a:spcPts val="0"/>
              </a:spcBef>
              <a:buFont typeface="+mj-lt"/>
              <a:buAutoNum type="arabicPeriod" startAt="4"/>
            </a:pPr>
            <a:r>
              <a:rPr lang="en-US" sz="1800" b="1" dirty="0">
                <a:solidFill>
                  <a:srgbClr val="0B49CB"/>
                </a:solidFill>
                <a:latin typeface="IBM Plex Mono Text"/>
              </a:rPr>
              <a:t>Downloading a Dash App Skeleton: </a:t>
            </a:r>
            <a:r>
              <a:rPr lang="en-US" sz="1800" dirty="0">
                <a:solidFill>
                  <a:schemeClr val="accent3">
                    <a:lumMod val="25000"/>
                  </a:schemeClr>
                </a:solidFill>
                <a:latin typeface="IBM Plex Mono Text"/>
              </a:rPr>
              <a:t>I downloaded a template (spacex_dash_app.py), which likely provided a starting point for building the dashboard.</a:t>
            </a:r>
            <a:br>
              <a:rPr lang="en-US" sz="1800" dirty="0">
                <a:solidFill>
                  <a:schemeClr val="accent3">
                    <a:lumMod val="25000"/>
                  </a:schemeClr>
                </a:solidFill>
                <a:latin typeface="IBM Plex Mono Text"/>
              </a:rPr>
            </a:br>
            <a:endParaRPr lang="en-US" sz="1800" dirty="0">
              <a:solidFill>
                <a:schemeClr val="accent3">
                  <a:lumMod val="25000"/>
                </a:schemeClr>
              </a:solidFill>
              <a:latin typeface="IBM Plex Mono Text"/>
            </a:endParaRPr>
          </a:p>
          <a:p>
            <a:pPr marL="565150" lvl="1" indent="-342900">
              <a:lnSpc>
                <a:spcPct val="120000"/>
              </a:lnSpc>
              <a:spcBef>
                <a:spcPts val="0"/>
              </a:spcBef>
              <a:buFont typeface="+mj-lt"/>
              <a:buAutoNum type="arabicPeriod" startAt="4"/>
            </a:pPr>
            <a:r>
              <a:rPr lang="en-US" sz="1800" b="1" dirty="0">
                <a:solidFill>
                  <a:srgbClr val="0B49CB"/>
                </a:solidFill>
                <a:latin typeface="IBM Plex Mono Text"/>
              </a:rPr>
              <a:t>Identifying Min and Max Payload Mass: </a:t>
            </a:r>
            <a:r>
              <a:rPr lang="en-US" sz="1800" dirty="0">
                <a:solidFill>
                  <a:schemeClr val="accent3">
                    <a:lumMod val="25000"/>
                  </a:schemeClr>
                </a:solidFill>
                <a:latin typeface="IBM Plex Mono Text"/>
              </a:rPr>
              <a:t>I extracted the minimum and maximum payload mass from the dataset, which would be useful for setting range selectors in the dashboard.</a:t>
            </a:r>
            <a:br>
              <a:rPr lang="en-US" sz="1800" dirty="0">
                <a:solidFill>
                  <a:schemeClr val="accent3">
                    <a:lumMod val="25000"/>
                  </a:schemeClr>
                </a:solidFill>
                <a:latin typeface="IBM Plex Mono Text"/>
              </a:rPr>
            </a:br>
            <a:endParaRPr lang="en-US" sz="1800" dirty="0">
              <a:solidFill>
                <a:schemeClr val="accent3">
                  <a:lumMod val="25000"/>
                </a:schemeClr>
              </a:solidFill>
              <a:latin typeface="IBM Plex Mono Text"/>
            </a:endParaRPr>
          </a:p>
          <a:p>
            <a:pPr marL="565150" lvl="1" indent="-342900">
              <a:lnSpc>
                <a:spcPct val="120000"/>
              </a:lnSpc>
              <a:spcBef>
                <a:spcPts val="0"/>
              </a:spcBef>
              <a:buFont typeface="+mj-lt"/>
              <a:buAutoNum type="arabicPeriod" startAt="4"/>
            </a:pPr>
            <a:r>
              <a:rPr lang="en-US" sz="1800" b="1" dirty="0">
                <a:solidFill>
                  <a:srgbClr val="0B49CB"/>
                </a:solidFill>
                <a:latin typeface="IBM Plex Mono Text"/>
              </a:rPr>
              <a:t>Creating a Dash Application: </a:t>
            </a:r>
            <a:r>
              <a:rPr lang="en-US" sz="1800" dirty="0">
                <a:solidFill>
                  <a:schemeClr val="accent3">
                    <a:lumMod val="25000"/>
                  </a:schemeClr>
                </a:solidFill>
                <a:latin typeface="IBM Plex Mono Text"/>
              </a:rPr>
              <a:t>I initialized a Dash app, which serves as the foundation for building an interactive web application.</a:t>
            </a:r>
          </a:p>
          <a:p>
            <a:pPr marL="565150" lvl="1" indent="-342900">
              <a:lnSpc>
                <a:spcPct val="120000"/>
              </a:lnSpc>
              <a:spcBef>
                <a:spcPts val="0"/>
              </a:spcBef>
              <a:buFont typeface="+mj-lt"/>
              <a:buAutoNum type="arabicPeriod" startAt="4"/>
            </a:pPr>
            <a:endParaRPr lang="en-US" sz="1800" dirty="0">
              <a:solidFill>
                <a:schemeClr val="accent3">
                  <a:lumMod val="25000"/>
                </a:schemeClr>
              </a:solidFill>
              <a:latin typeface="IBM Plex Mono Text"/>
            </a:endParaRPr>
          </a:p>
          <a:p>
            <a:pPr marL="533400" indent="-342900">
              <a:lnSpc>
                <a:spcPct val="120000"/>
              </a:lnSpc>
              <a:spcBef>
                <a:spcPts val="0"/>
              </a:spcBef>
            </a:pPr>
            <a:r>
              <a:rPr lang="en-US" altLang="zh-CN" sz="1800" dirty="0">
                <a:solidFill>
                  <a:schemeClr val="accent3">
                    <a:lumMod val="25000"/>
                  </a:schemeClr>
                </a:solidFill>
                <a:latin typeface="IBM Plex Mono Text"/>
              </a:rPr>
              <a:t>For further details, please check: </a:t>
            </a:r>
            <a:r>
              <a:rPr lang="en-US" altLang="zh-CN" sz="1800" dirty="0">
                <a:solidFill>
                  <a:schemeClr val="accent3">
                    <a:lumMod val="25000"/>
                  </a:schemeClr>
                </a:solidFill>
                <a:latin typeface="IBM Plex Mono Text"/>
                <a:hlinkClick r:id="rId3"/>
              </a:rPr>
              <a:t>https://github.com/aerwins-yyw/space_x-first_stage_landing/blob/2271789ba5068fbad731edaa2a6b8bd8d05ad48b/7%20lab-jupyter-dash.ipynb</a:t>
            </a:r>
            <a:r>
              <a:rPr lang="en-US" altLang="zh-CN" sz="1800" dirty="0">
                <a:solidFill>
                  <a:schemeClr val="accent3">
                    <a:lumMod val="25000"/>
                  </a:schemeClr>
                </a:solidFill>
                <a:latin typeface="IBM Plex Mono Text"/>
              </a:rPr>
              <a:t> </a:t>
            </a:r>
            <a:endParaRPr lang="en-US" sz="1800" dirty="0">
              <a:solidFill>
                <a:schemeClr val="accent3">
                  <a:lumMod val="25000"/>
                </a:schemeClr>
              </a:solidFill>
              <a:latin typeface="IBM Plex Mono Text"/>
            </a:endParaRP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7511169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581280"/>
            <a:ext cx="10583789" cy="4775070"/>
          </a:xfrm>
          <a:prstGeom prst="rect">
            <a:avLst/>
          </a:prstGeom>
        </p:spPr>
        <p:txBody>
          <a:bodyPr>
            <a:noAutofit/>
          </a:bodyPr>
          <a:lstStyle/>
          <a:p>
            <a:pPr>
              <a:lnSpc>
                <a:spcPct val="100000"/>
              </a:lnSpc>
              <a:spcBef>
                <a:spcPts val="0"/>
              </a:spcBef>
            </a:pPr>
            <a:r>
              <a:rPr lang="en-US" sz="1800" dirty="0">
                <a:solidFill>
                  <a:schemeClr val="accent3">
                    <a:lumMod val="25000"/>
                  </a:schemeClr>
                </a:solidFill>
                <a:latin typeface="IBM Plex Mono Text"/>
              </a:rPr>
              <a:t>Here we conduct our predictive analysis by building our classification models. The steps include: </a:t>
            </a:r>
          </a:p>
          <a:p>
            <a:pPr marL="800100" lvl="1" indent="-342900">
              <a:lnSpc>
                <a:spcPct val="100000"/>
              </a:lnSpc>
              <a:spcBef>
                <a:spcPts val="0"/>
              </a:spcBef>
              <a:buFont typeface="+mj-lt"/>
              <a:buAutoNum type="arabicPeriod"/>
            </a:pPr>
            <a:r>
              <a:rPr lang="en-US" sz="1800" b="1" dirty="0">
                <a:solidFill>
                  <a:srgbClr val="0B49CB"/>
                </a:solidFill>
                <a:latin typeface="IBM Plex Mono Text"/>
              </a:rPr>
              <a:t>Importing Libraries for Data Processing and Machine Learning: </a:t>
            </a:r>
            <a:r>
              <a:rPr lang="en-US" sz="1800" dirty="0">
                <a:solidFill>
                  <a:schemeClr val="accent3">
                    <a:lumMod val="25000"/>
                  </a:schemeClr>
                </a:solidFill>
                <a:latin typeface="IBM Plex Mono Text"/>
              </a:rPr>
              <a:t>I started by importing essential libraries:</a:t>
            </a:r>
          </a:p>
          <a:p>
            <a:pPr marL="1257300" lvl="2" indent="-342900">
              <a:lnSpc>
                <a:spcPct val="100000"/>
              </a:lnSpc>
              <a:spcBef>
                <a:spcPts val="0"/>
              </a:spcBef>
              <a:buFont typeface="+mj-lt"/>
              <a:buAutoNum type="alphaLcPeriod"/>
            </a:pPr>
            <a:r>
              <a:rPr lang="en-US" sz="1800" dirty="0">
                <a:solidFill>
                  <a:schemeClr val="accent3">
                    <a:lumMod val="25000"/>
                  </a:schemeClr>
                </a:solidFill>
                <a:latin typeface="IBM Plex Mono Text"/>
              </a:rPr>
              <a:t>pandas and </a:t>
            </a:r>
            <a:r>
              <a:rPr lang="en-US" sz="1800" dirty="0" err="1">
                <a:solidFill>
                  <a:schemeClr val="accent3">
                    <a:lumMod val="25000"/>
                  </a:schemeClr>
                </a:solidFill>
                <a:latin typeface="IBM Plex Mono Text"/>
              </a:rPr>
              <a:t>numpy</a:t>
            </a:r>
            <a:r>
              <a:rPr lang="en-US" sz="1800" dirty="0">
                <a:solidFill>
                  <a:schemeClr val="accent3">
                    <a:lumMod val="25000"/>
                  </a:schemeClr>
                </a:solidFill>
                <a:latin typeface="IBM Plex Mono Text"/>
              </a:rPr>
              <a:t> for handling and manipulating data</a:t>
            </a:r>
          </a:p>
          <a:p>
            <a:pPr marL="1257300" lvl="2" indent="-342900">
              <a:lnSpc>
                <a:spcPct val="100000"/>
              </a:lnSpc>
              <a:spcBef>
                <a:spcPts val="0"/>
              </a:spcBef>
              <a:buFont typeface="+mj-lt"/>
              <a:buAutoNum type="alphaLcPeriod"/>
            </a:pPr>
            <a:r>
              <a:rPr lang="en-US" sz="1800" dirty="0" err="1">
                <a:solidFill>
                  <a:schemeClr val="accent3">
                    <a:lumMod val="25000"/>
                  </a:schemeClr>
                </a:solidFill>
                <a:latin typeface="IBM Plex Mono Text"/>
              </a:rPr>
              <a:t>matplotlib.pyplot</a:t>
            </a:r>
            <a:r>
              <a:rPr lang="en-US" sz="1800" dirty="0">
                <a:solidFill>
                  <a:schemeClr val="accent3">
                    <a:lumMod val="25000"/>
                  </a:schemeClr>
                </a:solidFill>
                <a:latin typeface="IBM Plex Mono Text"/>
              </a:rPr>
              <a:t> and seaborn for visualizations.</a:t>
            </a:r>
          </a:p>
          <a:p>
            <a:pPr marL="1257300" lvl="2" indent="-342900">
              <a:lnSpc>
                <a:spcPct val="100000"/>
              </a:lnSpc>
              <a:spcBef>
                <a:spcPts val="0"/>
              </a:spcBef>
              <a:buFont typeface="+mj-lt"/>
              <a:buAutoNum type="alphaLcPeriod"/>
            </a:pPr>
            <a:r>
              <a:rPr lang="en-US" sz="1800" dirty="0" err="1">
                <a:solidFill>
                  <a:schemeClr val="accent3">
                    <a:lumMod val="25000"/>
                  </a:schemeClr>
                </a:solidFill>
                <a:latin typeface="IBM Plex Mono Text"/>
              </a:rPr>
              <a:t>sklearn.preprocessing</a:t>
            </a:r>
            <a:r>
              <a:rPr lang="en-US" sz="1800" dirty="0">
                <a:solidFill>
                  <a:schemeClr val="accent3">
                    <a:lumMod val="25000"/>
                  </a:schemeClr>
                </a:solidFill>
                <a:latin typeface="IBM Plex Mono Text"/>
              </a:rPr>
              <a:t> for standardizing features.</a:t>
            </a:r>
          </a:p>
          <a:p>
            <a:pPr marL="1257300" lvl="2" indent="-342900">
              <a:lnSpc>
                <a:spcPct val="100000"/>
              </a:lnSpc>
              <a:spcBef>
                <a:spcPts val="0"/>
              </a:spcBef>
              <a:buFont typeface="+mj-lt"/>
              <a:buAutoNum type="alphaLcPeriod"/>
            </a:pPr>
            <a:r>
              <a:rPr lang="en-US" sz="1800" dirty="0" err="1">
                <a:solidFill>
                  <a:schemeClr val="accent3">
                    <a:lumMod val="25000"/>
                  </a:schemeClr>
                </a:solidFill>
                <a:latin typeface="IBM Plex Mono Text"/>
              </a:rPr>
              <a:t>sklearn.model_selection</a:t>
            </a:r>
            <a:r>
              <a:rPr lang="en-US" sz="1800" dirty="0">
                <a:solidFill>
                  <a:schemeClr val="accent3">
                    <a:lumMod val="25000"/>
                  </a:schemeClr>
                </a:solidFill>
                <a:latin typeface="IBM Plex Mono Text"/>
              </a:rPr>
              <a:t> for splitting data and performing hyperparameter tuning.</a:t>
            </a:r>
            <a:br>
              <a:rPr lang="en-US" sz="1800" dirty="0">
                <a:solidFill>
                  <a:schemeClr val="accent3">
                    <a:lumMod val="25000"/>
                  </a:schemeClr>
                </a:solidFill>
                <a:latin typeface="IBM Plex Mono Text"/>
              </a:rPr>
            </a:br>
            <a:endParaRPr lang="en-US" sz="1800" dirty="0">
              <a:solidFill>
                <a:schemeClr val="accent3">
                  <a:lumMod val="25000"/>
                </a:schemeClr>
              </a:solidFill>
              <a:latin typeface="IBM Plex Mono Text"/>
            </a:endParaRPr>
          </a:p>
          <a:p>
            <a:pPr marL="800100" lvl="1" indent="-342900">
              <a:lnSpc>
                <a:spcPct val="100000"/>
              </a:lnSpc>
              <a:spcBef>
                <a:spcPts val="0"/>
              </a:spcBef>
              <a:buFont typeface="+mj-lt"/>
              <a:buAutoNum type="arabicPeriod"/>
            </a:pPr>
            <a:r>
              <a:rPr lang="en-US" sz="1800" b="1" dirty="0">
                <a:solidFill>
                  <a:srgbClr val="0B49CB"/>
                </a:solidFill>
                <a:latin typeface="IBM Plex Mono Text"/>
              </a:rPr>
              <a:t>Defining a Function to Plot the Confusion Matrix: </a:t>
            </a:r>
            <a:r>
              <a:rPr lang="en-US" sz="1800" dirty="0">
                <a:solidFill>
                  <a:schemeClr val="accent3">
                    <a:lumMod val="25000"/>
                  </a:schemeClr>
                </a:solidFill>
                <a:latin typeface="IBM Plex Mono Text"/>
              </a:rPr>
              <a:t>I wrote a function, </a:t>
            </a:r>
            <a:r>
              <a:rPr lang="en-US" sz="1800" dirty="0" err="1">
                <a:solidFill>
                  <a:schemeClr val="accent3">
                    <a:lumMod val="25000"/>
                  </a:schemeClr>
                </a:solidFill>
                <a:latin typeface="IBM Plex Mono Text"/>
              </a:rPr>
              <a:t>plot_confusion_matrix</a:t>
            </a:r>
            <a:r>
              <a:rPr lang="en-US" sz="1800" dirty="0">
                <a:solidFill>
                  <a:schemeClr val="accent3">
                    <a:lumMod val="25000"/>
                  </a:schemeClr>
                </a:solidFill>
                <a:latin typeface="IBM Plex Mono Text"/>
              </a:rPr>
              <a:t>(), to visualize the model's performance. It computes the confusion matrix using </a:t>
            </a:r>
            <a:r>
              <a:rPr lang="en-US" sz="1800" dirty="0" err="1">
                <a:solidFill>
                  <a:schemeClr val="accent3">
                    <a:lumMod val="25000"/>
                  </a:schemeClr>
                </a:solidFill>
                <a:latin typeface="IBM Plex Mono Text"/>
              </a:rPr>
              <a:t>sklearn.metrics.confusion_matrix</a:t>
            </a:r>
            <a:r>
              <a:rPr lang="en-US" sz="1800" dirty="0">
                <a:solidFill>
                  <a:schemeClr val="accent3">
                    <a:lumMod val="25000"/>
                  </a:schemeClr>
                </a:solidFill>
                <a:latin typeface="IBM Plex Mono Text"/>
              </a:rPr>
              <a:t>(). Uses </a:t>
            </a:r>
            <a:r>
              <a:rPr lang="en-US" sz="1800" dirty="0" err="1">
                <a:solidFill>
                  <a:schemeClr val="accent3">
                    <a:lumMod val="25000"/>
                  </a:schemeClr>
                </a:solidFill>
                <a:latin typeface="IBM Plex Mono Text"/>
              </a:rPr>
              <a:t>seaborn's</a:t>
            </a:r>
            <a:r>
              <a:rPr lang="en-US" sz="1800" dirty="0">
                <a:solidFill>
                  <a:schemeClr val="accent3">
                    <a:lumMod val="25000"/>
                  </a:schemeClr>
                </a:solidFill>
                <a:latin typeface="IBM Plex Mono Text"/>
              </a:rPr>
              <a:t> heatmap to display classification accuracy. Labels axes to distinguish between successful and unsuccessful landings.</a:t>
            </a:r>
            <a:br>
              <a:rPr lang="en-US" sz="1800" dirty="0">
                <a:solidFill>
                  <a:schemeClr val="accent3">
                    <a:lumMod val="25000"/>
                  </a:schemeClr>
                </a:solidFill>
                <a:latin typeface="IBM Plex Mono Text"/>
              </a:rPr>
            </a:br>
            <a:endParaRPr lang="en-US" sz="1800" dirty="0">
              <a:solidFill>
                <a:schemeClr val="accent3">
                  <a:lumMod val="25000"/>
                </a:schemeClr>
              </a:solidFill>
              <a:latin typeface="IBM Plex Mono Text"/>
            </a:endParaRPr>
          </a:p>
          <a:p>
            <a:pPr marL="800100" lvl="1" indent="-342900">
              <a:lnSpc>
                <a:spcPct val="100000"/>
              </a:lnSpc>
              <a:spcBef>
                <a:spcPts val="0"/>
              </a:spcBef>
              <a:buFont typeface="+mj-lt"/>
              <a:buAutoNum type="arabicPeriod"/>
            </a:pPr>
            <a:r>
              <a:rPr lang="en-US" sz="1800" b="1" dirty="0">
                <a:solidFill>
                  <a:srgbClr val="0B49CB"/>
                </a:solidFill>
                <a:latin typeface="IBM Plex Mono Text"/>
              </a:rPr>
              <a:t>Loading SpaceX Launch Data: </a:t>
            </a:r>
            <a:r>
              <a:rPr lang="en-US" sz="1800" dirty="0">
                <a:solidFill>
                  <a:schemeClr val="accent3">
                    <a:lumMod val="25000"/>
                  </a:schemeClr>
                </a:solidFill>
                <a:latin typeface="IBM Plex Mono Text"/>
              </a:rPr>
              <a:t>I loaded dataset_part_2.csv, which contains relevant data on Falcon 9 launches. Then I extracted the target variable (Class), which indicates whether the first stage successfully landed (1) or failed (0). Then, I loaded dataset_part_3.csv, which contains the feature set (X) for training my models.</a:t>
            </a: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36137"/>
            <a:ext cx="10583789" cy="4351338"/>
          </a:xfrm>
          <a:prstGeom prst="rect">
            <a:avLst/>
          </a:prstGeom>
        </p:spPr>
        <p:txBody>
          <a:bodyPr>
            <a:noAutofit/>
          </a:bodyPr>
          <a:lstStyle/>
          <a:p>
            <a:pPr marL="800100" lvl="1" indent="-342900">
              <a:lnSpc>
                <a:spcPct val="100000"/>
              </a:lnSpc>
              <a:spcBef>
                <a:spcPts val="0"/>
              </a:spcBef>
              <a:buFont typeface="+mj-lt"/>
              <a:buAutoNum type="arabicPeriod" startAt="4"/>
            </a:pPr>
            <a:r>
              <a:rPr lang="en-US" sz="1800" b="1" dirty="0">
                <a:solidFill>
                  <a:srgbClr val="0B49CB"/>
                </a:solidFill>
                <a:latin typeface="IBM Plex Mono Text"/>
              </a:rPr>
              <a:t>Preprocessing the Dat</a:t>
            </a:r>
            <a:r>
              <a:rPr lang="en-US" altLang="zh-CN" sz="1800" b="1" dirty="0">
                <a:solidFill>
                  <a:srgbClr val="0B49CB"/>
                </a:solidFill>
                <a:latin typeface="IBM Plex Mono Text"/>
              </a:rPr>
              <a:t>a: </a:t>
            </a:r>
            <a:r>
              <a:rPr lang="en-US" sz="1800" dirty="0">
                <a:solidFill>
                  <a:schemeClr val="accent3">
                    <a:lumMod val="25000"/>
                  </a:schemeClr>
                </a:solidFill>
                <a:latin typeface="IBM Plex Mono Text"/>
              </a:rPr>
              <a:t>I standardized the feature set using </a:t>
            </a:r>
            <a:r>
              <a:rPr lang="en-US" sz="1800" dirty="0" err="1">
                <a:solidFill>
                  <a:schemeClr val="accent3">
                    <a:lumMod val="25000"/>
                  </a:schemeClr>
                </a:solidFill>
                <a:latin typeface="IBM Plex Mono Text"/>
              </a:rPr>
              <a:t>StandardScaler</a:t>
            </a:r>
            <a:r>
              <a:rPr lang="en-US" sz="1800" dirty="0">
                <a:solidFill>
                  <a:schemeClr val="accent3">
                    <a:lumMod val="25000"/>
                  </a:schemeClr>
                </a:solidFill>
                <a:latin typeface="IBM Plex Mono Text"/>
              </a:rPr>
              <a:t>() from </a:t>
            </a:r>
            <a:r>
              <a:rPr lang="en-US" sz="1800" dirty="0" err="1">
                <a:solidFill>
                  <a:schemeClr val="accent3">
                    <a:lumMod val="25000"/>
                  </a:schemeClr>
                </a:solidFill>
                <a:latin typeface="IBM Plex Mono Text"/>
              </a:rPr>
              <a:t>sklearn.preprocessing</a:t>
            </a:r>
            <a:r>
              <a:rPr lang="en-US" sz="1800" dirty="0">
                <a:solidFill>
                  <a:schemeClr val="accent3">
                    <a:lumMod val="25000"/>
                  </a:schemeClr>
                </a:solidFill>
                <a:latin typeface="IBM Plex Mono Text"/>
              </a:rPr>
              <a:t> to ensure that all numerical variables are on the same scale. I split the dataset into training (80%) and testing (20%) subsets using </a:t>
            </a:r>
            <a:r>
              <a:rPr lang="en-US" sz="1800" dirty="0" err="1">
                <a:solidFill>
                  <a:schemeClr val="accent3">
                    <a:lumMod val="25000"/>
                  </a:schemeClr>
                </a:solidFill>
                <a:latin typeface="IBM Plex Mono Text"/>
              </a:rPr>
              <a:t>train_test_split</a:t>
            </a:r>
            <a:r>
              <a:rPr lang="en-US" sz="1800" dirty="0">
                <a:solidFill>
                  <a:schemeClr val="accent3">
                    <a:lumMod val="25000"/>
                  </a:schemeClr>
                </a:solidFill>
                <a:latin typeface="IBM Plex Mono Text"/>
              </a:rPr>
              <a:t>(). This helped in evaluating model performance effectively. </a:t>
            </a:r>
            <a:br>
              <a:rPr lang="en-US" sz="1800" dirty="0">
                <a:solidFill>
                  <a:schemeClr val="accent3">
                    <a:lumMod val="25000"/>
                  </a:schemeClr>
                </a:solidFill>
                <a:latin typeface="IBM Plex Mono Text"/>
              </a:rPr>
            </a:br>
            <a:endParaRPr lang="en-US" sz="1800" dirty="0">
              <a:solidFill>
                <a:schemeClr val="accent3">
                  <a:lumMod val="25000"/>
                </a:schemeClr>
              </a:solidFill>
              <a:latin typeface="IBM Plex Mono Text"/>
            </a:endParaRPr>
          </a:p>
          <a:p>
            <a:pPr marL="800100" lvl="1" indent="-342900">
              <a:lnSpc>
                <a:spcPct val="100000"/>
              </a:lnSpc>
              <a:spcBef>
                <a:spcPts val="0"/>
              </a:spcBef>
              <a:buFont typeface="+mj-lt"/>
              <a:buAutoNum type="arabicPeriod" startAt="4"/>
            </a:pPr>
            <a:r>
              <a:rPr lang="en-US" sz="1800" b="1" dirty="0">
                <a:solidFill>
                  <a:srgbClr val="0B49CB"/>
                </a:solidFill>
                <a:latin typeface="IBM Plex Mono Text"/>
              </a:rPr>
              <a:t>Training Machine Learning Models: </a:t>
            </a:r>
            <a:r>
              <a:rPr lang="en-US" sz="1800" dirty="0">
                <a:solidFill>
                  <a:schemeClr val="accent3">
                    <a:lumMod val="25000"/>
                  </a:schemeClr>
                </a:solidFill>
                <a:latin typeface="IBM Plex Mono Text"/>
              </a:rPr>
              <a:t>I trained four classification models to predict whether a Falcon 9 first stage would successfully land:</a:t>
            </a:r>
          </a:p>
          <a:p>
            <a:pPr marL="1257300" lvl="2" indent="-342900">
              <a:lnSpc>
                <a:spcPct val="100000"/>
              </a:lnSpc>
              <a:spcBef>
                <a:spcPts val="0"/>
              </a:spcBef>
              <a:buFont typeface="+mj-lt"/>
              <a:buAutoNum type="alphaLcPeriod"/>
            </a:pPr>
            <a:r>
              <a:rPr lang="en-US" sz="1800" dirty="0">
                <a:solidFill>
                  <a:schemeClr val="accent3">
                    <a:lumMod val="25000"/>
                  </a:schemeClr>
                </a:solidFill>
                <a:latin typeface="IBM Plex Mono Text"/>
              </a:rPr>
              <a:t>Logistic Regression: A simple linear classifier useful for binary outcomes.</a:t>
            </a:r>
          </a:p>
          <a:p>
            <a:pPr marL="1257300" lvl="2" indent="-342900">
              <a:lnSpc>
                <a:spcPct val="100000"/>
              </a:lnSpc>
              <a:spcBef>
                <a:spcPts val="0"/>
              </a:spcBef>
              <a:buFont typeface="+mj-lt"/>
              <a:buAutoNum type="alphaLcPeriod"/>
            </a:pPr>
            <a:r>
              <a:rPr lang="en-US" sz="1800" dirty="0">
                <a:solidFill>
                  <a:schemeClr val="accent3">
                    <a:lumMod val="25000"/>
                  </a:schemeClr>
                </a:solidFill>
                <a:latin typeface="IBM Plex Mono Text"/>
              </a:rPr>
              <a:t>Support Vector Machines (SVM): Helps separate classes with an optimal hyperplane.</a:t>
            </a:r>
          </a:p>
          <a:p>
            <a:pPr marL="1257300" lvl="2" indent="-342900">
              <a:lnSpc>
                <a:spcPct val="100000"/>
              </a:lnSpc>
              <a:spcBef>
                <a:spcPts val="0"/>
              </a:spcBef>
              <a:buFont typeface="+mj-lt"/>
              <a:buAutoNum type="alphaLcPeriod"/>
            </a:pPr>
            <a:r>
              <a:rPr lang="en-US" sz="1800" dirty="0">
                <a:solidFill>
                  <a:schemeClr val="accent3">
                    <a:lumMod val="25000"/>
                  </a:schemeClr>
                </a:solidFill>
                <a:latin typeface="IBM Plex Mono Text"/>
              </a:rPr>
              <a:t>Decision Tree: A model that learns from data by splitting features based on decision rules.</a:t>
            </a:r>
          </a:p>
          <a:p>
            <a:pPr marL="1257300" lvl="2" indent="-342900">
              <a:lnSpc>
                <a:spcPct val="100000"/>
              </a:lnSpc>
              <a:spcBef>
                <a:spcPts val="0"/>
              </a:spcBef>
              <a:buFont typeface="+mj-lt"/>
              <a:buAutoNum type="alphaLcPeriod"/>
            </a:pPr>
            <a:r>
              <a:rPr lang="en-US" sz="1800" dirty="0">
                <a:solidFill>
                  <a:schemeClr val="accent3">
                    <a:lumMod val="25000"/>
                  </a:schemeClr>
                </a:solidFill>
                <a:latin typeface="IBM Plex Mono Text"/>
              </a:rPr>
              <a:t>K-Nearest Neighbors (KNN): Classifies data based on the majority of neighboring points.</a:t>
            </a:r>
            <a:br>
              <a:rPr lang="en-US" sz="1800" dirty="0">
                <a:solidFill>
                  <a:schemeClr val="accent3">
                    <a:lumMod val="25000"/>
                  </a:schemeClr>
                </a:solidFill>
                <a:latin typeface="IBM Plex Mono Text"/>
              </a:rPr>
            </a:br>
            <a:endParaRPr lang="en-US" sz="1800" dirty="0">
              <a:solidFill>
                <a:schemeClr val="accent3">
                  <a:lumMod val="25000"/>
                </a:schemeClr>
              </a:solidFill>
              <a:latin typeface="IBM Plex Mono Text"/>
            </a:endParaRPr>
          </a:p>
          <a:p>
            <a:pPr marL="800100" lvl="1" indent="-342900">
              <a:lnSpc>
                <a:spcPct val="100000"/>
              </a:lnSpc>
              <a:spcBef>
                <a:spcPts val="0"/>
              </a:spcBef>
              <a:buFont typeface="+mj-lt"/>
              <a:buAutoNum type="arabicPeriod" startAt="4"/>
            </a:pPr>
            <a:r>
              <a:rPr lang="en-US" sz="1800" b="1" dirty="0">
                <a:solidFill>
                  <a:srgbClr val="0B49CB"/>
                </a:solidFill>
                <a:latin typeface="IBM Plex Mono Text"/>
              </a:rPr>
              <a:t>Evaluating Model Performance: </a:t>
            </a:r>
            <a:r>
              <a:rPr lang="en-US" sz="1800" dirty="0">
                <a:solidFill>
                  <a:schemeClr val="accent3">
                    <a:lumMod val="25000"/>
                  </a:schemeClr>
                </a:solidFill>
                <a:latin typeface="IBM Plex Mono Text"/>
              </a:rPr>
              <a:t>I compared the models based on accuracy and confusion matrices. I used </a:t>
            </a:r>
            <a:r>
              <a:rPr lang="en-US" sz="1800" dirty="0" err="1">
                <a:solidFill>
                  <a:schemeClr val="accent3">
                    <a:lumMod val="25000"/>
                  </a:schemeClr>
                </a:solidFill>
                <a:latin typeface="IBM Plex Mono Text"/>
              </a:rPr>
              <a:t>GridSearchCV</a:t>
            </a:r>
            <a:r>
              <a:rPr lang="en-US" sz="1800" dirty="0">
                <a:solidFill>
                  <a:schemeClr val="accent3">
                    <a:lumMod val="25000"/>
                  </a:schemeClr>
                </a:solidFill>
                <a:latin typeface="IBM Plex Mono Text"/>
              </a:rPr>
              <a:t>() for hyperparameter tuning, ensuring each model had the best-performing settings. </a:t>
            </a:r>
          </a:p>
          <a:p>
            <a:pPr marL="457200" lvl="1" indent="0">
              <a:lnSpc>
                <a:spcPct val="100000"/>
              </a:lnSpc>
              <a:spcBef>
                <a:spcPts val="0"/>
              </a:spcBef>
              <a:buNone/>
            </a:pPr>
            <a:endParaRPr lang="en-US" sz="1600" dirty="0">
              <a:solidFill>
                <a:schemeClr val="accent3">
                  <a:lumMod val="25000"/>
                </a:schemeClr>
              </a:solidFill>
              <a:latin typeface="IBM Plex Mono Text"/>
            </a:endParaRPr>
          </a:p>
          <a:p>
            <a:pPr>
              <a:lnSpc>
                <a:spcPct val="100000"/>
              </a:lnSpc>
              <a:spcBef>
                <a:spcPts val="0"/>
              </a:spcBef>
            </a:pPr>
            <a:r>
              <a:rPr lang="en-US" sz="1600" dirty="0">
                <a:solidFill>
                  <a:schemeClr val="accent3">
                    <a:lumMod val="25000"/>
                  </a:schemeClr>
                </a:solidFill>
                <a:latin typeface="IBM Plex Mono Text"/>
              </a:rPr>
              <a:t>For further details please check: </a:t>
            </a:r>
            <a:r>
              <a:rPr lang="en-US" sz="1600" dirty="0">
                <a:solidFill>
                  <a:schemeClr val="accent3">
                    <a:lumMod val="25000"/>
                  </a:schemeClr>
                </a:solidFill>
                <a:latin typeface="IBM Plex Mono Text"/>
                <a:hlinkClick r:id="rId3"/>
              </a:rPr>
              <a:t>https://github.com/aerwins-yyw/space_x-first_stage_landing/blob/08d5e579ea713dd3b1623eaa68dc70ceb84b88ca/8%20SpaceX-Machine-Learning-Prediction-Part-5-v1.ipynb</a:t>
            </a:r>
            <a:r>
              <a:rPr lang="en-US" sz="1600" dirty="0">
                <a:solidFill>
                  <a:schemeClr val="accent3">
                    <a:lumMod val="25000"/>
                  </a:schemeClr>
                </a:solidFill>
                <a:latin typeface="IBM Plex Mono Text"/>
              </a:rPr>
              <a:t> </a:t>
            </a: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33499415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pic>
        <p:nvPicPr>
          <p:cNvPr id="3" name="Picture 2">
            <a:extLst>
              <a:ext uri="{FF2B5EF4-FFF2-40B4-BE49-F238E27FC236}">
                <a16:creationId xmlns:a16="http://schemas.microsoft.com/office/drawing/2014/main" id="{52C1D362-1AF4-431E-8BE6-0871D3715FC1}"/>
              </a:ext>
            </a:extLst>
          </p:cNvPr>
          <p:cNvPicPr>
            <a:picLocks noChangeAspect="1"/>
          </p:cNvPicPr>
          <p:nvPr/>
        </p:nvPicPr>
        <p:blipFill rotWithShape="1">
          <a:blip r:embed="rId4"/>
          <a:srcRect l="54794"/>
          <a:stretch/>
        </p:blipFill>
        <p:spPr>
          <a:xfrm>
            <a:off x="6221600" y="-37835"/>
            <a:ext cx="5970400" cy="6933670"/>
          </a:xfrm>
          <a:prstGeom prst="rect">
            <a:avLst/>
          </a:prstGeom>
        </p:spPr>
      </p:pic>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3742266"/>
            <a:ext cx="10583789" cy="2743201"/>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Earlier flights had a lower success rate (blue = fail)</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Later flights had a higher success rate (orange = success)</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Around half of launches were from CCAFS SLC 40 launch site</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VAFB SLC 4E and KSC LC 39A have higher success rates</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We can infer that new launches have a higher success rate</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7" name="Picture 6">
            <a:extLst>
              <a:ext uri="{FF2B5EF4-FFF2-40B4-BE49-F238E27FC236}">
                <a16:creationId xmlns:a16="http://schemas.microsoft.com/office/drawing/2014/main" id="{103905C6-D77D-49F8-AE4A-1F677232B89F}"/>
              </a:ext>
            </a:extLst>
          </p:cNvPr>
          <p:cNvPicPr>
            <a:picLocks noChangeAspect="1"/>
          </p:cNvPicPr>
          <p:nvPr/>
        </p:nvPicPr>
        <p:blipFill>
          <a:blip r:embed="rId3"/>
          <a:stretch>
            <a:fillRect/>
          </a:stretch>
        </p:blipFill>
        <p:spPr>
          <a:xfrm>
            <a:off x="838201" y="1506364"/>
            <a:ext cx="10515598" cy="2060516"/>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04105" y="3837249"/>
            <a:ext cx="10583789" cy="1936351"/>
          </a:xfrm>
          <a:prstGeom prst="rect">
            <a:avLst/>
          </a:prstGeom>
        </p:spPr>
        <p:txBody>
          <a:bodyPr>
            <a:normAutofit lnSpcReduction="10000"/>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Typically, the higher the payload mass (kg), the higher the success rate</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Most launces with a payload greater than 7,000 kg were successful</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KSC LC 39A has a 100% success rate for launches less than 5,500 kg</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VAFB SKC 4E has not launched anything greater than ~10,000 kg</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a:extLst>
              <a:ext uri="{FF2B5EF4-FFF2-40B4-BE49-F238E27FC236}">
                <a16:creationId xmlns:a16="http://schemas.microsoft.com/office/drawing/2014/main" id="{56EF3E9D-7B85-43B4-911F-89FC1CB38B82}"/>
              </a:ext>
            </a:extLst>
          </p:cNvPr>
          <p:cNvPicPr>
            <a:picLocks noChangeAspect="1"/>
          </p:cNvPicPr>
          <p:nvPr/>
        </p:nvPicPr>
        <p:blipFill>
          <a:blip r:embed="rId3"/>
          <a:stretch>
            <a:fillRect/>
          </a:stretch>
        </p:blipFill>
        <p:spPr>
          <a:xfrm>
            <a:off x="770010" y="1540230"/>
            <a:ext cx="10515601" cy="2060517"/>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850097"/>
            <a:ext cx="3932238" cy="3811588"/>
          </a:xfrm>
          <a:prstGeom prst="rect">
            <a:avLst/>
          </a:prstGeom>
        </p:spPr>
        <p:txBody>
          <a:bodyPr>
            <a:normAutofit/>
          </a:bodyPr>
          <a:lstStyle/>
          <a:p>
            <a:pPr>
              <a:lnSpc>
                <a:spcPct val="100000"/>
              </a:lnSpc>
              <a:spcBef>
                <a:spcPts val="1400"/>
              </a:spcBef>
            </a:pPr>
            <a:r>
              <a:rPr lang="en-US" sz="2200" dirty="0">
                <a:solidFill>
                  <a:srgbClr val="0948CB"/>
                </a:solidFill>
                <a:latin typeface="Abadi" panose="020B0604020104020204" pitchFamily="34" charset="0"/>
              </a:rPr>
              <a:t>100% Success Rate: </a:t>
            </a:r>
            <a:br>
              <a:rPr lang="en-US" sz="2200" dirty="0">
                <a:solidFill>
                  <a:schemeClr val="accent3">
                    <a:lumMod val="25000"/>
                  </a:schemeClr>
                </a:solidFill>
                <a:latin typeface="Abadi" panose="020B0604020104020204" pitchFamily="34" charset="0"/>
              </a:rPr>
            </a:br>
            <a:r>
              <a:rPr lang="en-US" sz="2200" dirty="0">
                <a:solidFill>
                  <a:schemeClr val="accent3">
                    <a:lumMod val="25000"/>
                  </a:schemeClr>
                </a:solidFill>
                <a:latin typeface="Abadi" panose="020B0604020104020204" pitchFamily="34" charset="0"/>
              </a:rPr>
              <a:t>ES-L1, GEO, HEO and SSO</a:t>
            </a:r>
          </a:p>
          <a:p>
            <a:pPr>
              <a:lnSpc>
                <a:spcPct val="100000"/>
              </a:lnSpc>
              <a:spcBef>
                <a:spcPts val="1400"/>
              </a:spcBef>
            </a:pPr>
            <a:r>
              <a:rPr lang="en-US" sz="2200" dirty="0">
                <a:solidFill>
                  <a:srgbClr val="0948CB"/>
                </a:solidFill>
                <a:latin typeface="Abadi" panose="020B0604020104020204" pitchFamily="34" charset="0"/>
              </a:rPr>
              <a:t>50%-80% Success Rate: </a:t>
            </a:r>
            <a:br>
              <a:rPr lang="en-US" sz="2200" dirty="0">
                <a:solidFill>
                  <a:schemeClr val="accent3">
                    <a:lumMod val="25000"/>
                  </a:schemeClr>
                </a:solidFill>
                <a:latin typeface="Abadi" panose="020B0604020104020204" pitchFamily="34" charset="0"/>
              </a:rPr>
            </a:br>
            <a:r>
              <a:rPr lang="en-US" sz="2200" dirty="0">
                <a:solidFill>
                  <a:schemeClr val="accent3">
                    <a:lumMod val="25000"/>
                  </a:schemeClr>
                </a:solidFill>
                <a:latin typeface="Abadi" panose="020B0604020104020204" pitchFamily="34" charset="0"/>
              </a:rPr>
              <a:t>GTO, ISS, LEO, MEO, PO</a:t>
            </a:r>
          </a:p>
          <a:p>
            <a:pPr>
              <a:lnSpc>
                <a:spcPct val="100000"/>
              </a:lnSpc>
              <a:spcBef>
                <a:spcPts val="1400"/>
              </a:spcBef>
            </a:pPr>
            <a:r>
              <a:rPr lang="en-US" sz="2200" dirty="0">
                <a:solidFill>
                  <a:srgbClr val="0948CB"/>
                </a:solidFill>
                <a:latin typeface="Abadi" panose="020B0604020104020204" pitchFamily="34" charset="0"/>
              </a:rPr>
              <a:t>0% Success Rate: </a:t>
            </a:r>
            <a:br>
              <a:rPr lang="en-US" sz="2200" dirty="0">
                <a:solidFill>
                  <a:schemeClr val="accent3">
                    <a:lumMod val="25000"/>
                  </a:schemeClr>
                </a:solidFill>
                <a:latin typeface="Abadi" panose="020B0604020104020204" pitchFamily="34" charset="0"/>
              </a:rPr>
            </a:br>
            <a:r>
              <a:rPr lang="en-US" sz="2200" dirty="0">
                <a:solidFill>
                  <a:schemeClr val="accent3">
                    <a:lumMod val="25000"/>
                  </a:schemeClr>
                </a:solidFill>
                <a:latin typeface="Abadi" panose="020B0604020104020204" pitchFamily="34" charset="0"/>
              </a:rPr>
              <a:t>SO</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a:extLst>
              <a:ext uri="{FF2B5EF4-FFF2-40B4-BE49-F238E27FC236}">
                <a16:creationId xmlns:a16="http://schemas.microsoft.com/office/drawing/2014/main" id="{D99979D0-A0DA-4F12-97C7-2FF334DF475A}"/>
              </a:ext>
            </a:extLst>
          </p:cNvPr>
          <p:cNvPicPr>
            <a:picLocks noChangeAspect="1"/>
          </p:cNvPicPr>
          <p:nvPr/>
        </p:nvPicPr>
        <p:blipFill>
          <a:blip r:embed="rId3"/>
          <a:stretch>
            <a:fillRect/>
          </a:stretch>
        </p:blipFill>
        <p:spPr>
          <a:xfrm>
            <a:off x="5940546" y="1850097"/>
            <a:ext cx="5340107" cy="3950216"/>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3996266"/>
            <a:ext cx="10515600" cy="1720451"/>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success rate typically increases with the number of flights for each orbit</a:t>
            </a:r>
          </a:p>
          <a:p>
            <a:pPr>
              <a:lnSpc>
                <a:spcPct val="100000"/>
              </a:lnSpc>
              <a:spcBef>
                <a:spcPts val="1400"/>
              </a:spcBef>
            </a:pPr>
            <a:r>
              <a:rPr lang="en-US" sz="2200" dirty="0">
                <a:solidFill>
                  <a:schemeClr val="accent3">
                    <a:lumMod val="25000"/>
                  </a:schemeClr>
                </a:solidFill>
                <a:latin typeface="Abadi" panose="020B0604020104020204" pitchFamily="34" charset="0"/>
              </a:rPr>
              <a:t>This relationship is highly apparent for the LEO orbit</a:t>
            </a:r>
          </a:p>
          <a:p>
            <a:pPr>
              <a:lnSpc>
                <a:spcPct val="100000"/>
              </a:lnSpc>
              <a:spcBef>
                <a:spcPts val="1400"/>
              </a:spcBef>
            </a:pPr>
            <a:r>
              <a:rPr lang="en-US" sz="2200" dirty="0">
                <a:solidFill>
                  <a:schemeClr val="accent3">
                    <a:lumMod val="25000"/>
                  </a:schemeClr>
                </a:solidFill>
                <a:latin typeface="Abadi" panose="020B0604020104020204" pitchFamily="34" charset="0"/>
              </a:rPr>
              <a:t>The GTO orbit, however, does not follow this trend</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F00F4EA8-C2BC-48A0-9946-1C16CA220B3F}"/>
              </a:ext>
            </a:extLst>
          </p:cNvPr>
          <p:cNvPicPr>
            <a:picLocks noChangeAspect="1"/>
          </p:cNvPicPr>
          <p:nvPr/>
        </p:nvPicPr>
        <p:blipFill>
          <a:blip r:embed="rId3"/>
          <a:stretch>
            <a:fillRect/>
          </a:stretch>
        </p:blipFill>
        <p:spPr>
          <a:xfrm>
            <a:off x="770011" y="1603444"/>
            <a:ext cx="10583789" cy="2077192"/>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3826932"/>
            <a:ext cx="10583789" cy="1877085"/>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Heavy payloads are better with LEO, ISS and PO orbits</a:t>
            </a:r>
          </a:p>
          <a:p>
            <a:pPr>
              <a:lnSpc>
                <a:spcPct val="100000"/>
              </a:lnSpc>
              <a:spcBef>
                <a:spcPts val="1400"/>
              </a:spcBef>
            </a:pPr>
            <a:r>
              <a:rPr lang="en-US" sz="2200" dirty="0">
                <a:solidFill>
                  <a:schemeClr val="accent3">
                    <a:lumMod val="25000"/>
                  </a:schemeClr>
                </a:solidFill>
                <a:latin typeface="Abadi" panose="020B0604020104020204" pitchFamily="34" charset="0"/>
              </a:rPr>
              <a:t>The GTO orbit has mixed success with heavier payloads</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42A865EA-5E80-4DFF-A1C4-9DD065B3B7E1}"/>
              </a:ext>
            </a:extLst>
          </p:cNvPr>
          <p:cNvPicPr>
            <a:picLocks noChangeAspect="1"/>
          </p:cNvPicPr>
          <p:nvPr/>
        </p:nvPicPr>
        <p:blipFill>
          <a:blip r:embed="rId3"/>
          <a:stretch>
            <a:fillRect/>
          </a:stretch>
        </p:blipFill>
        <p:spPr>
          <a:xfrm>
            <a:off x="744838" y="1423574"/>
            <a:ext cx="10583790" cy="2077192"/>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1816230"/>
            <a:ext cx="4309989" cy="4078232"/>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success rate improved from 2013-2017 and 2018-2019</a:t>
            </a:r>
          </a:p>
          <a:p>
            <a:pPr>
              <a:lnSpc>
                <a:spcPct val="100000"/>
              </a:lnSpc>
              <a:spcBef>
                <a:spcPts val="1400"/>
              </a:spcBef>
            </a:pPr>
            <a:r>
              <a:rPr lang="en-US" sz="2200" dirty="0">
                <a:solidFill>
                  <a:schemeClr val="accent3">
                    <a:lumMod val="25000"/>
                  </a:schemeClr>
                </a:solidFill>
                <a:latin typeface="Abadi" panose="020B0604020104020204" pitchFamily="34" charset="0"/>
              </a:rPr>
              <a:t>The success rate decreased from 2017-2018 and from 2019-2020</a:t>
            </a:r>
          </a:p>
          <a:p>
            <a:pPr>
              <a:lnSpc>
                <a:spcPct val="100000"/>
              </a:lnSpc>
              <a:spcBef>
                <a:spcPts val="1400"/>
              </a:spcBef>
            </a:pPr>
            <a:r>
              <a:rPr lang="en-US" sz="2200" dirty="0">
                <a:solidFill>
                  <a:schemeClr val="accent3">
                    <a:lumMod val="25000"/>
                  </a:schemeClr>
                </a:solidFill>
                <a:latin typeface="Abadi" panose="020B0604020104020204" pitchFamily="34" charset="0"/>
              </a:rPr>
              <a:t>Overall, the success rate has improved since 2013</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C287B5AB-36AC-43EC-8B76-AB256ABBD68E}"/>
              </a:ext>
            </a:extLst>
          </p:cNvPr>
          <p:cNvPicPr>
            <a:picLocks noChangeAspect="1"/>
          </p:cNvPicPr>
          <p:nvPr/>
        </p:nvPicPr>
        <p:blipFill>
          <a:blip r:embed="rId3"/>
          <a:stretch>
            <a:fillRect/>
          </a:stretch>
        </p:blipFill>
        <p:spPr>
          <a:xfrm>
            <a:off x="5954262" y="1682908"/>
            <a:ext cx="5312675" cy="4078232"/>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452533" y="1661767"/>
            <a:ext cx="5063141" cy="2075921"/>
          </a:xfrm>
          <a:prstGeom prst="rect">
            <a:avLst/>
          </a:prstGeom>
        </p:spPr>
        <p:txBody>
          <a:bodyPr>
            <a:normAutofit/>
          </a:bodyPr>
          <a:lstStyle/>
          <a:p>
            <a:pPr marL="0" indent="0">
              <a:lnSpc>
                <a:spcPct val="100000"/>
              </a:lnSpc>
              <a:spcBef>
                <a:spcPts val="1400"/>
              </a:spcBef>
              <a:buNone/>
            </a:pPr>
            <a:r>
              <a:rPr lang="en-US" altLang="zh-CN" sz="2200" dirty="0">
                <a:solidFill>
                  <a:schemeClr val="accent3">
                    <a:lumMod val="25000"/>
                  </a:schemeClr>
                </a:solidFill>
                <a:latin typeface="Abadi" panose="020B0604020104020204" pitchFamily="34" charset="0"/>
              </a:rPr>
              <a:t>The launch sites are: </a:t>
            </a:r>
            <a:br>
              <a:rPr lang="en-US" altLang="zh-CN" sz="2200" dirty="0">
                <a:solidFill>
                  <a:schemeClr val="accent3">
                    <a:lumMod val="25000"/>
                  </a:schemeClr>
                </a:solidFill>
                <a:latin typeface="Abadi" panose="020B0604020104020204" pitchFamily="34" charset="0"/>
              </a:rPr>
            </a:br>
            <a:r>
              <a:rPr lang="en-US" sz="2200" dirty="0">
                <a:solidFill>
                  <a:schemeClr val="accent3">
                    <a:lumMod val="25000"/>
                  </a:schemeClr>
                </a:solidFill>
                <a:latin typeface="Abadi" panose="020B0604020104020204" pitchFamily="34" charset="0"/>
              </a:rPr>
              <a:t>CCAFS LC-40, CCAFS SLC-40, KSC LC-39A, VAFB SLC-4E.</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table below shows the 5 records from the launch site CCAFS LC-40. </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a:t>
            </a:r>
          </a:p>
        </p:txBody>
      </p:sp>
      <p:pic>
        <p:nvPicPr>
          <p:cNvPr id="6" name="Picture 5">
            <a:extLst>
              <a:ext uri="{FF2B5EF4-FFF2-40B4-BE49-F238E27FC236}">
                <a16:creationId xmlns:a16="http://schemas.microsoft.com/office/drawing/2014/main" id="{B2CA99A5-42F2-4C23-A235-1571AA4A472B}"/>
              </a:ext>
            </a:extLst>
          </p:cNvPr>
          <p:cNvPicPr>
            <a:picLocks noChangeAspect="1"/>
          </p:cNvPicPr>
          <p:nvPr/>
        </p:nvPicPr>
        <p:blipFill>
          <a:blip r:embed="rId3"/>
          <a:stretch>
            <a:fillRect/>
          </a:stretch>
        </p:blipFill>
        <p:spPr>
          <a:xfrm>
            <a:off x="918490" y="1513256"/>
            <a:ext cx="4201278" cy="2372944"/>
          </a:xfrm>
          <a:prstGeom prst="rect">
            <a:avLst/>
          </a:prstGeom>
        </p:spPr>
      </p:pic>
      <p:pic>
        <p:nvPicPr>
          <p:cNvPr id="7" name="Content Placeholder 5">
            <a:extLst>
              <a:ext uri="{FF2B5EF4-FFF2-40B4-BE49-F238E27FC236}">
                <a16:creationId xmlns:a16="http://schemas.microsoft.com/office/drawing/2014/main" id="{7DA36F22-E88A-40B5-BBC0-61AD33A57917}"/>
              </a:ext>
            </a:extLst>
          </p:cNvPr>
          <p:cNvPicPr>
            <a:picLocks noChangeAspect="1"/>
          </p:cNvPicPr>
          <p:nvPr/>
        </p:nvPicPr>
        <p:blipFill>
          <a:blip r:embed="rId4"/>
          <a:stretch>
            <a:fillRect/>
          </a:stretch>
        </p:blipFill>
        <p:spPr>
          <a:xfrm>
            <a:off x="918490" y="4055706"/>
            <a:ext cx="10367121" cy="1432578"/>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53259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45,596 kg (total) carried by boosters launched by NASA (CRS)</a:t>
            </a:r>
            <a:endParaRPr lang="en-ID"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2,928 kg (average) carried by booster version F9 v1.1</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Mass</a:t>
            </a:r>
          </a:p>
        </p:txBody>
      </p:sp>
      <p:pic>
        <p:nvPicPr>
          <p:cNvPr id="6" name="Picture 5">
            <a:extLst>
              <a:ext uri="{FF2B5EF4-FFF2-40B4-BE49-F238E27FC236}">
                <a16:creationId xmlns:a16="http://schemas.microsoft.com/office/drawing/2014/main" id="{6E661447-9792-4EDF-8C40-7D307CA91409}"/>
              </a:ext>
            </a:extLst>
          </p:cNvPr>
          <p:cNvPicPr>
            <a:picLocks noChangeAspect="1"/>
          </p:cNvPicPr>
          <p:nvPr/>
        </p:nvPicPr>
        <p:blipFill>
          <a:blip r:embed="rId3"/>
          <a:stretch>
            <a:fillRect/>
          </a:stretch>
        </p:blipFill>
        <p:spPr>
          <a:xfrm>
            <a:off x="6505347" y="0"/>
            <a:ext cx="10289572" cy="6858000"/>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2" y="1825625"/>
            <a:ext cx="6866922" cy="4351338"/>
          </a:xfrm>
          <a:prstGeom prst="rect">
            <a:avLst/>
          </a:prstGeom>
        </p:spPr>
        <p:txBody>
          <a:bodyPr lIns="91440" tIns="45720" rIns="91440" bIns="45720" anchor="t">
            <a:normAutofit/>
          </a:bodyPr>
          <a:lstStyle/>
          <a:p>
            <a:pPr>
              <a:lnSpc>
                <a:spcPct val="100000"/>
              </a:lnSpc>
              <a:spcBef>
                <a:spcPts val="1400"/>
              </a:spcBef>
            </a:pPr>
            <a:r>
              <a:rPr lang="en-US" sz="2000" dirty="0">
                <a:solidFill>
                  <a:schemeClr val="accent3">
                    <a:lumMod val="25000"/>
                  </a:schemeClr>
                </a:solidFill>
                <a:latin typeface="Abadi" panose="020B0604020104020204" pitchFamily="34" charset="0"/>
              </a:rPr>
              <a:t>1st Successful Landing in Ground Pad is on 12/22/2015</a:t>
            </a:r>
          </a:p>
          <a:p>
            <a:pPr>
              <a:lnSpc>
                <a:spcPct val="100000"/>
              </a:lnSpc>
              <a:spcBef>
                <a:spcPts val="1400"/>
              </a:spcBef>
            </a:pPr>
            <a:r>
              <a:rPr lang="en-US" sz="2000" dirty="0">
                <a:solidFill>
                  <a:schemeClr val="accent3">
                    <a:lumMod val="25000"/>
                  </a:schemeClr>
                </a:solidFill>
                <a:latin typeface="Abadi" panose="020B0604020104020204" pitchFamily="34" charset="0"/>
              </a:rPr>
              <a:t>Booster mass greater than 4,000 but less than 6,000: </a:t>
            </a:r>
            <a:br>
              <a:rPr lang="en-US" sz="2000" dirty="0">
                <a:solidFill>
                  <a:schemeClr val="accent3">
                    <a:lumMod val="25000"/>
                  </a:schemeClr>
                </a:solidFill>
                <a:latin typeface="Abadi" panose="020B0604020104020204" pitchFamily="34" charset="0"/>
              </a:rPr>
            </a:br>
            <a:r>
              <a:rPr lang="en-US" sz="2000" dirty="0">
                <a:solidFill>
                  <a:schemeClr val="accent3">
                    <a:lumMod val="25000"/>
                  </a:schemeClr>
                </a:solidFill>
                <a:latin typeface="Abadi" panose="020B0604020104020204" pitchFamily="34" charset="0"/>
              </a:rPr>
              <a:t>JSCAT-14, JSCAT-16, SES-10, SES-11 / EchoStar 105</a:t>
            </a:r>
          </a:p>
          <a:p>
            <a:pPr>
              <a:lnSpc>
                <a:spcPct val="100000"/>
              </a:lnSpc>
              <a:spcBef>
                <a:spcPts val="1400"/>
              </a:spcBef>
            </a:pPr>
            <a:r>
              <a:rPr lang="en-US" sz="2000" dirty="0">
                <a:solidFill>
                  <a:schemeClr val="accent3">
                    <a:lumMod val="25000"/>
                  </a:schemeClr>
                </a:solidFill>
                <a:latin typeface="Abadi" panose="020B0604020104020204" pitchFamily="34" charset="0"/>
              </a:rPr>
              <a:t>Total Number of Successful and Failed Mission Outcomes:</a:t>
            </a:r>
          </a:p>
          <a:p>
            <a:pPr lvl="1">
              <a:lnSpc>
                <a:spcPct val="100000"/>
              </a:lnSpc>
              <a:spcBef>
                <a:spcPts val="1400"/>
              </a:spcBef>
            </a:pPr>
            <a:r>
              <a:rPr lang="en-US" sz="2000" dirty="0">
                <a:solidFill>
                  <a:schemeClr val="accent3">
                    <a:lumMod val="25000"/>
                  </a:schemeClr>
                </a:solidFill>
                <a:latin typeface="Abadi" panose="020B0604020104020204" pitchFamily="34" charset="0"/>
              </a:rPr>
              <a:t>1 Failure in Flight</a:t>
            </a:r>
          </a:p>
          <a:p>
            <a:pPr lvl="1">
              <a:lnSpc>
                <a:spcPct val="100000"/>
              </a:lnSpc>
              <a:spcBef>
                <a:spcPts val="1400"/>
              </a:spcBef>
            </a:pPr>
            <a:r>
              <a:rPr lang="en-US" sz="2000" dirty="0">
                <a:solidFill>
                  <a:schemeClr val="accent3">
                    <a:lumMod val="25000"/>
                  </a:schemeClr>
                </a:solidFill>
                <a:latin typeface="Abadi" panose="020B0604020104020204" pitchFamily="34" charset="0"/>
              </a:rPr>
              <a:t>99 Success</a:t>
            </a:r>
          </a:p>
          <a:p>
            <a:pPr lvl="1">
              <a:lnSpc>
                <a:spcPct val="100000"/>
              </a:lnSpc>
              <a:spcBef>
                <a:spcPts val="1400"/>
              </a:spcBef>
            </a:pPr>
            <a:r>
              <a:rPr lang="en-US" sz="2000" dirty="0">
                <a:solidFill>
                  <a:schemeClr val="accent3">
                    <a:lumMod val="25000"/>
                  </a:schemeClr>
                </a:solidFill>
                <a:latin typeface="Abadi" panose="020B0604020104020204" pitchFamily="34" charset="0"/>
              </a:rPr>
              <a:t>1 Success (payload status unclear)</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ltLang="zh-CN" dirty="0">
                <a:solidFill>
                  <a:srgbClr val="0B49CB"/>
                </a:solidFill>
                <a:latin typeface="Abadi"/>
              </a:rPr>
              <a:t>Landing Mission Info</a:t>
            </a:r>
            <a:endParaRPr lang="en-US" dirty="0">
              <a:solidFill>
                <a:srgbClr val="0B49CB"/>
              </a:solidFill>
              <a:latin typeface="Abadi"/>
            </a:endParaRPr>
          </a:p>
        </p:txBody>
      </p:sp>
      <p:pic>
        <p:nvPicPr>
          <p:cNvPr id="6" name="Picture 5">
            <a:extLst>
              <a:ext uri="{FF2B5EF4-FFF2-40B4-BE49-F238E27FC236}">
                <a16:creationId xmlns:a16="http://schemas.microsoft.com/office/drawing/2014/main" id="{8935FAC5-BE88-4A0E-A7DE-26CD28EA9CE7}"/>
              </a:ext>
            </a:extLst>
          </p:cNvPr>
          <p:cNvPicPr>
            <a:picLocks noChangeAspect="1"/>
          </p:cNvPicPr>
          <p:nvPr/>
        </p:nvPicPr>
        <p:blipFill rotWithShape="1">
          <a:blip r:embed="rId3"/>
          <a:srcRect l="22226"/>
          <a:stretch/>
        </p:blipFill>
        <p:spPr>
          <a:xfrm>
            <a:off x="7874000" y="0"/>
            <a:ext cx="7998992" cy="6858000"/>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09" y="1397000"/>
            <a:ext cx="6652729" cy="5168899"/>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US" sz="1400" b="1" dirty="0">
                <a:solidFill>
                  <a:srgbClr val="0948CB"/>
                </a:solidFill>
                <a:latin typeface="IBM Plex Mono Text"/>
              </a:rPr>
              <a:t>Summary of Methodologies</a:t>
            </a:r>
          </a:p>
          <a:p>
            <a:pPr marL="0" indent="0">
              <a:lnSpc>
                <a:spcPct val="100000"/>
              </a:lnSpc>
              <a:spcBef>
                <a:spcPts val="0"/>
              </a:spcBef>
              <a:buNone/>
            </a:pPr>
            <a:r>
              <a:rPr lang="en-US" sz="1400" dirty="0">
                <a:solidFill>
                  <a:schemeClr val="accent3">
                    <a:lumMod val="25000"/>
                  </a:schemeClr>
                </a:solidFill>
                <a:latin typeface="IBM Plex Mono Text"/>
              </a:rPr>
              <a:t>The research attempts to identify the factors for a successful rocket landing. </a:t>
            </a:r>
            <a:r>
              <a:rPr lang="en-ID" sz="1400" dirty="0">
                <a:solidFill>
                  <a:schemeClr val="accent3">
                    <a:lumMod val="25000"/>
                  </a:schemeClr>
                </a:solidFill>
                <a:latin typeface="IBM Plex Mono Text"/>
              </a:rPr>
              <a:t>Our</a:t>
            </a:r>
            <a:r>
              <a:rPr lang="zh-CN" altLang="en-US" sz="1400" dirty="0">
                <a:solidFill>
                  <a:schemeClr val="accent3">
                    <a:lumMod val="25000"/>
                  </a:schemeClr>
                </a:solidFill>
                <a:latin typeface="IBM Plex Mono Text"/>
              </a:rPr>
              <a:t> </a:t>
            </a:r>
            <a:r>
              <a:rPr lang="en-ID" altLang="zh-CN" sz="1400" dirty="0">
                <a:solidFill>
                  <a:schemeClr val="accent3">
                    <a:lumMod val="25000"/>
                  </a:schemeClr>
                </a:solidFill>
                <a:latin typeface="IBM Plex Mono Text"/>
              </a:rPr>
              <a:t>methodologies include:</a:t>
            </a:r>
            <a:endParaRPr lang="en-US" sz="1400" dirty="0">
              <a:solidFill>
                <a:schemeClr val="accent3">
                  <a:lumMod val="25000"/>
                </a:schemeClr>
              </a:solidFill>
              <a:latin typeface="IBM Plex Mono Text"/>
            </a:endParaRPr>
          </a:p>
          <a:p>
            <a:pPr marL="177800" lvl="1" indent="-177800">
              <a:lnSpc>
                <a:spcPct val="100000"/>
              </a:lnSpc>
              <a:spcBef>
                <a:spcPts val="0"/>
              </a:spcBef>
            </a:pPr>
            <a:r>
              <a:rPr lang="en-US" sz="1400" dirty="0">
                <a:solidFill>
                  <a:schemeClr val="accent3">
                    <a:lumMod val="25000"/>
                  </a:schemeClr>
                </a:solidFill>
                <a:latin typeface="IBM Plex Mono Text"/>
              </a:rPr>
              <a:t>Collect data using SpaceX REST API and web scraping techniques</a:t>
            </a:r>
          </a:p>
          <a:p>
            <a:pPr marL="177800" lvl="1" indent="-177800">
              <a:lnSpc>
                <a:spcPct val="100000"/>
              </a:lnSpc>
              <a:spcBef>
                <a:spcPts val="0"/>
              </a:spcBef>
            </a:pPr>
            <a:r>
              <a:rPr lang="en-US" sz="1400" dirty="0">
                <a:solidFill>
                  <a:schemeClr val="accent3">
                    <a:lumMod val="25000"/>
                  </a:schemeClr>
                </a:solidFill>
                <a:latin typeface="IBM Plex Mono Text"/>
              </a:rPr>
              <a:t>Wrangle data to create success/fail outcome variable</a:t>
            </a:r>
          </a:p>
          <a:p>
            <a:pPr marL="177800" lvl="1" indent="-177800">
              <a:lnSpc>
                <a:spcPct val="100000"/>
              </a:lnSpc>
              <a:spcBef>
                <a:spcPts val="0"/>
              </a:spcBef>
            </a:pPr>
            <a:r>
              <a:rPr lang="en-US" sz="1400" dirty="0">
                <a:solidFill>
                  <a:schemeClr val="accent3">
                    <a:lumMod val="25000"/>
                  </a:schemeClr>
                </a:solidFill>
                <a:latin typeface="IBM Plex Mono Text"/>
              </a:rPr>
              <a:t>Explore data with data visualization techniques, considering the following factors: payload, launch site, flight number and yearly trend</a:t>
            </a:r>
          </a:p>
          <a:p>
            <a:pPr marL="177800" lvl="1" indent="-177800">
              <a:lnSpc>
                <a:spcPct val="100000"/>
              </a:lnSpc>
              <a:spcBef>
                <a:spcPts val="0"/>
              </a:spcBef>
            </a:pPr>
            <a:r>
              <a:rPr lang="en-US" sz="1400" dirty="0">
                <a:solidFill>
                  <a:schemeClr val="accent3">
                    <a:lumMod val="25000"/>
                  </a:schemeClr>
                </a:solidFill>
                <a:latin typeface="IBM Plex Mono Text"/>
              </a:rPr>
              <a:t>Analyze the data with SQL, calculating the following statistics: total payload, payload range for successful launches, and total of successful and failed outcomes</a:t>
            </a:r>
          </a:p>
          <a:p>
            <a:pPr marL="177800" lvl="1" indent="-177800">
              <a:lnSpc>
                <a:spcPct val="100000"/>
              </a:lnSpc>
              <a:spcBef>
                <a:spcPts val="0"/>
              </a:spcBef>
            </a:pPr>
            <a:r>
              <a:rPr lang="en-US" sz="1400" dirty="0">
                <a:solidFill>
                  <a:schemeClr val="accent3">
                    <a:lumMod val="25000"/>
                  </a:schemeClr>
                </a:solidFill>
                <a:latin typeface="IBM Plex Mono Text"/>
              </a:rPr>
              <a:t>Explore launch site success rates and proximity to geographical markers</a:t>
            </a:r>
          </a:p>
          <a:p>
            <a:pPr marL="177800" lvl="1" indent="-177800">
              <a:lnSpc>
                <a:spcPct val="100000"/>
              </a:lnSpc>
              <a:spcBef>
                <a:spcPts val="0"/>
              </a:spcBef>
            </a:pPr>
            <a:r>
              <a:rPr lang="en-US" sz="1400" dirty="0">
                <a:solidFill>
                  <a:schemeClr val="accent3">
                    <a:lumMod val="25000"/>
                  </a:schemeClr>
                </a:solidFill>
                <a:latin typeface="IBM Plex Mono Text"/>
              </a:rPr>
              <a:t>Visualize the launch sites with the most success and successful payload ranges</a:t>
            </a:r>
          </a:p>
          <a:p>
            <a:pPr marL="177800" lvl="1" indent="-177800">
              <a:lnSpc>
                <a:spcPct val="100000"/>
              </a:lnSpc>
              <a:spcBef>
                <a:spcPts val="0"/>
              </a:spcBef>
            </a:pPr>
            <a:r>
              <a:rPr lang="en-US" sz="1400" dirty="0">
                <a:solidFill>
                  <a:schemeClr val="accent3">
                    <a:lumMod val="25000"/>
                  </a:schemeClr>
                </a:solidFill>
                <a:latin typeface="IBM Plex Mono Text"/>
              </a:rPr>
              <a:t>Build Models to predict landing outcomes using logistic regression, support vector machine (SVM), decision tree and K-nearest neighbor (KNN)</a:t>
            </a:r>
          </a:p>
          <a:p>
            <a:pPr marL="177800" lvl="1" indent="-177800">
              <a:lnSpc>
                <a:spcPct val="100000"/>
              </a:lnSpc>
              <a:spcBef>
                <a:spcPts val="0"/>
              </a:spcBef>
            </a:pPr>
            <a:endParaRPr lang="en-US" sz="1400" dirty="0">
              <a:solidFill>
                <a:schemeClr val="accent3">
                  <a:lumMod val="25000"/>
                </a:schemeClr>
              </a:solidFill>
              <a:latin typeface="IBM Plex Mono Text"/>
            </a:endParaRPr>
          </a:p>
          <a:p>
            <a:pPr marL="0" lvl="1" indent="0">
              <a:lnSpc>
                <a:spcPct val="100000"/>
              </a:lnSpc>
              <a:spcBef>
                <a:spcPts val="0"/>
              </a:spcBef>
              <a:buNone/>
            </a:pPr>
            <a:r>
              <a:rPr lang="en-US" sz="1400" b="1" dirty="0">
                <a:solidFill>
                  <a:srgbClr val="0948CB"/>
                </a:solidFill>
                <a:latin typeface="IBM Plex Mono Text"/>
              </a:rPr>
              <a:t>Summary of Results</a:t>
            </a:r>
          </a:p>
          <a:p>
            <a:pPr marL="185738" lvl="1" indent="-185738">
              <a:lnSpc>
                <a:spcPct val="100000"/>
              </a:lnSpc>
              <a:spcBef>
                <a:spcPts val="0"/>
              </a:spcBef>
            </a:pPr>
            <a:r>
              <a:rPr lang="en-US" sz="1400" dirty="0">
                <a:solidFill>
                  <a:schemeClr val="tx1"/>
                </a:solidFill>
                <a:latin typeface="IBM Plex Mono Text"/>
              </a:rPr>
              <a:t>EDA: </a:t>
            </a:r>
          </a:p>
          <a:p>
            <a:pPr marL="541338" lvl="2" indent="-285750">
              <a:lnSpc>
                <a:spcPct val="100000"/>
              </a:lnSpc>
              <a:spcBef>
                <a:spcPts val="0"/>
              </a:spcBef>
            </a:pPr>
            <a:r>
              <a:rPr lang="en-US" sz="1400" dirty="0">
                <a:solidFill>
                  <a:schemeClr val="tx1"/>
                </a:solidFill>
                <a:latin typeface="IBM Plex Mono Text"/>
              </a:rPr>
              <a:t>Launch success has improved over time</a:t>
            </a:r>
          </a:p>
          <a:p>
            <a:pPr marL="541338" lvl="2" indent="-285750">
              <a:lnSpc>
                <a:spcPct val="100000"/>
              </a:lnSpc>
              <a:spcBef>
                <a:spcPts val="0"/>
              </a:spcBef>
            </a:pPr>
            <a:r>
              <a:rPr lang="en-US" sz="1400" dirty="0">
                <a:solidFill>
                  <a:schemeClr val="tx1"/>
                </a:solidFill>
                <a:latin typeface="IBM Plex Mono Text"/>
              </a:rPr>
              <a:t>KSC LC-39A has the highest success rate among landing sites</a:t>
            </a:r>
          </a:p>
          <a:p>
            <a:pPr marL="541338" lvl="2" indent="-285750">
              <a:lnSpc>
                <a:spcPct val="100000"/>
              </a:lnSpc>
              <a:spcBef>
                <a:spcPts val="0"/>
              </a:spcBef>
            </a:pPr>
            <a:r>
              <a:rPr lang="en-US" sz="1400" dirty="0">
                <a:solidFill>
                  <a:schemeClr val="tx1"/>
                </a:solidFill>
                <a:latin typeface="IBM Plex Mono Text"/>
              </a:rPr>
              <a:t>Orbits ES-L1, GEO, HEO, and SSO have a 100% success rate</a:t>
            </a:r>
          </a:p>
          <a:p>
            <a:pPr marL="185738" lvl="1" indent="-185738">
              <a:lnSpc>
                <a:spcPct val="100000"/>
              </a:lnSpc>
              <a:spcBef>
                <a:spcPts val="0"/>
              </a:spcBef>
            </a:pPr>
            <a:r>
              <a:rPr lang="en-US" sz="1400" dirty="0">
                <a:solidFill>
                  <a:schemeClr val="tx1"/>
                </a:solidFill>
                <a:latin typeface="IBM Plex Mono Text"/>
              </a:rPr>
              <a:t>Geographical Analysis (Folium): </a:t>
            </a:r>
          </a:p>
          <a:p>
            <a:pPr marL="541338" lvl="2" indent="-285750">
              <a:lnSpc>
                <a:spcPct val="100000"/>
              </a:lnSpc>
              <a:spcBef>
                <a:spcPts val="0"/>
              </a:spcBef>
            </a:pPr>
            <a:r>
              <a:rPr lang="en-US" sz="1400" dirty="0">
                <a:solidFill>
                  <a:schemeClr val="tx1"/>
                </a:solidFill>
                <a:latin typeface="IBM Plex Mono Text"/>
              </a:rPr>
              <a:t>Most launch sites are near the equator, and all are close to the coast. </a:t>
            </a:r>
          </a:p>
          <a:p>
            <a:pPr marL="185738" lvl="1" indent="-185738">
              <a:lnSpc>
                <a:spcPct val="100000"/>
              </a:lnSpc>
              <a:spcBef>
                <a:spcPts val="0"/>
              </a:spcBef>
            </a:pPr>
            <a:r>
              <a:rPr lang="en-US" sz="1400" dirty="0">
                <a:solidFill>
                  <a:schemeClr val="tx1"/>
                </a:solidFill>
                <a:latin typeface="IBM Plex Mono Text"/>
              </a:rPr>
              <a:t>Predictive Analysis: </a:t>
            </a:r>
          </a:p>
          <a:p>
            <a:pPr marL="541338" lvl="2" indent="-269875">
              <a:lnSpc>
                <a:spcPct val="100000"/>
              </a:lnSpc>
              <a:spcBef>
                <a:spcPts val="0"/>
              </a:spcBef>
            </a:pPr>
            <a:r>
              <a:rPr lang="en-US" sz="1400" dirty="0">
                <a:solidFill>
                  <a:schemeClr val="tx1"/>
                </a:solidFill>
                <a:latin typeface="IBM Plex Mono Text"/>
              </a:rPr>
              <a:t>All models performed similarly on the test set, i.e. accuracy of 83%. </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pic>
        <p:nvPicPr>
          <p:cNvPr id="3" name="Picture 2">
            <a:extLst>
              <a:ext uri="{FF2B5EF4-FFF2-40B4-BE49-F238E27FC236}">
                <a16:creationId xmlns:a16="http://schemas.microsoft.com/office/drawing/2014/main" id="{84FFB337-646B-4F3E-924A-23CCF7EE2641}"/>
              </a:ext>
            </a:extLst>
          </p:cNvPr>
          <p:cNvPicPr>
            <a:picLocks noChangeAspect="1"/>
          </p:cNvPicPr>
          <p:nvPr/>
        </p:nvPicPr>
        <p:blipFill rotWithShape="1">
          <a:blip r:embed="rId3"/>
          <a:srcRect r="45458"/>
          <a:stretch/>
        </p:blipFill>
        <p:spPr>
          <a:xfrm>
            <a:off x="7422739" y="0"/>
            <a:ext cx="7124701" cy="6858000"/>
          </a:xfrm>
          <a:prstGeom prst="rect">
            <a:avLst/>
          </a:prstGeom>
        </p:spPr>
      </p:pic>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5613855" cy="4351338"/>
          </a:xfrm>
          <a:prstGeom prst="rect">
            <a:avLst/>
          </a:prstGeom>
        </p:spPr>
        <p:txBody>
          <a:bodyPr numCol="2">
            <a:noAutofit/>
          </a:bodyPr>
          <a:lstStyle/>
          <a:p>
            <a:pPr>
              <a:lnSpc>
                <a:spcPct val="100000"/>
              </a:lnSpc>
              <a:spcBef>
                <a:spcPts val="1400"/>
              </a:spcBef>
            </a:pPr>
            <a:r>
              <a:rPr lang="en-US" altLang="zh-CN" sz="2000" dirty="0">
                <a:solidFill>
                  <a:schemeClr val="accent3">
                    <a:lumMod val="25000"/>
                  </a:schemeClr>
                </a:solidFill>
                <a:latin typeface="Abadi" panose="020B0604020104020204" pitchFamily="34" charset="0"/>
              </a:rPr>
              <a:t>Boosters that Carried </a:t>
            </a:r>
            <a:r>
              <a:rPr lang="en-US" sz="2000" dirty="0">
                <a:solidFill>
                  <a:schemeClr val="accent3">
                    <a:lumMod val="25000"/>
                  </a:schemeClr>
                </a:solidFill>
                <a:latin typeface="Abadi" panose="020B0604020104020204" pitchFamily="34" charset="0"/>
              </a:rPr>
              <a:t>Max Payload: </a:t>
            </a:r>
          </a:p>
          <a:p>
            <a:pPr lvl="1">
              <a:lnSpc>
                <a:spcPct val="100000"/>
              </a:lnSpc>
              <a:spcBef>
                <a:spcPts val="1400"/>
              </a:spcBef>
            </a:pPr>
            <a:r>
              <a:rPr lang="en-US" sz="2000" dirty="0">
                <a:solidFill>
                  <a:schemeClr val="accent3">
                    <a:lumMod val="25000"/>
                  </a:schemeClr>
                </a:solidFill>
                <a:latin typeface="Abadi" panose="020B0604020104020204" pitchFamily="34" charset="0"/>
              </a:rPr>
              <a:t>F9 B5 B1048.4</a:t>
            </a:r>
          </a:p>
          <a:p>
            <a:pPr lvl="1">
              <a:lnSpc>
                <a:spcPct val="100000"/>
              </a:lnSpc>
              <a:spcBef>
                <a:spcPts val="1400"/>
              </a:spcBef>
            </a:pPr>
            <a:r>
              <a:rPr lang="en-US" sz="2000" dirty="0">
                <a:solidFill>
                  <a:schemeClr val="accent3">
                    <a:lumMod val="25000"/>
                  </a:schemeClr>
                </a:solidFill>
                <a:latin typeface="Abadi" panose="020B0604020104020204" pitchFamily="34" charset="0"/>
              </a:rPr>
              <a:t>F9 B5 B1049.4</a:t>
            </a:r>
          </a:p>
          <a:p>
            <a:pPr lvl="1">
              <a:lnSpc>
                <a:spcPct val="100000"/>
              </a:lnSpc>
              <a:spcBef>
                <a:spcPts val="1400"/>
              </a:spcBef>
            </a:pPr>
            <a:r>
              <a:rPr lang="en-US" sz="2000" dirty="0">
                <a:solidFill>
                  <a:schemeClr val="accent3">
                    <a:lumMod val="25000"/>
                  </a:schemeClr>
                </a:solidFill>
                <a:latin typeface="Abadi" panose="020B0604020104020204" pitchFamily="34" charset="0"/>
              </a:rPr>
              <a:t>F9 B5 B1051.3</a:t>
            </a:r>
          </a:p>
          <a:p>
            <a:pPr lvl="1">
              <a:lnSpc>
                <a:spcPct val="100000"/>
              </a:lnSpc>
              <a:spcBef>
                <a:spcPts val="1400"/>
              </a:spcBef>
            </a:pPr>
            <a:r>
              <a:rPr lang="en-US" sz="2000" dirty="0">
                <a:solidFill>
                  <a:schemeClr val="accent3">
                    <a:lumMod val="25000"/>
                  </a:schemeClr>
                </a:solidFill>
                <a:latin typeface="Abadi" panose="020B0604020104020204" pitchFamily="34" charset="0"/>
              </a:rPr>
              <a:t>F9 B5 B1056.4</a:t>
            </a:r>
          </a:p>
          <a:p>
            <a:pPr lvl="1">
              <a:lnSpc>
                <a:spcPct val="100000"/>
              </a:lnSpc>
              <a:spcBef>
                <a:spcPts val="1400"/>
              </a:spcBef>
            </a:pPr>
            <a:r>
              <a:rPr lang="en-US" sz="2000" dirty="0">
                <a:solidFill>
                  <a:schemeClr val="accent3">
                    <a:lumMod val="25000"/>
                  </a:schemeClr>
                </a:solidFill>
                <a:latin typeface="Abadi" panose="020B0604020104020204" pitchFamily="34" charset="0"/>
              </a:rPr>
              <a:t>F9 B5 B1048.5</a:t>
            </a:r>
          </a:p>
          <a:p>
            <a:pPr lvl="1">
              <a:lnSpc>
                <a:spcPct val="100000"/>
              </a:lnSpc>
              <a:spcBef>
                <a:spcPts val="1400"/>
              </a:spcBef>
            </a:pPr>
            <a:r>
              <a:rPr lang="en-US" sz="2000" dirty="0">
                <a:solidFill>
                  <a:schemeClr val="accent3">
                    <a:lumMod val="25000"/>
                  </a:schemeClr>
                </a:solidFill>
                <a:latin typeface="Abadi" panose="020B0604020104020204" pitchFamily="34" charset="0"/>
              </a:rPr>
              <a:t>F9 B5 B1051.4</a:t>
            </a:r>
          </a:p>
          <a:p>
            <a:pPr lvl="1">
              <a:lnSpc>
                <a:spcPct val="100000"/>
              </a:lnSpc>
              <a:spcBef>
                <a:spcPts val="1400"/>
              </a:spcBef>
            </a:pPr>
            <a:r>
              <a:rPr lang="en-US" sz="2000" dirty="0">
                <a:solidFill>
                  <a:schemeClr val="accent3">
                    <a:lumMod val="25000"/>
                  </a:schemeClr>
                </a:solidFill>
                <a:latin typeface="Abadi" panose="020B0604020104020204" pitchFamily="34" charset="0"/>
              </a:rPr>
              <a:t>F9 B5 B1049.5</a:t>
            </a:r>
          </a:p>
          <a:p>
            <a:pPr lvl="1">
              <a:lnSpc>
                <a:spcPct val="100000"/>
              </a:lnSpc>
              <a:spcBef>
                <a:spcPts val="1400"/>
              </a:spcBef>
            </a:pPr>
            <a:endParaRPr lang="en-US" sz="2000" dirty="0">
              <a:solidFill>
                <a:schemeClr val="accent3">
                  <a:lumMod val="25000"/>
                </a:schemeClr>
              </a:solidFill>
              <a:latin typeface="Abadi" panose="020B0604020104020204" pitchFamily="34" charset="0"/>
            </a:endParaRPr>
          </a:p>
          <a:p>
            <a:pPr lvl="1">
              <a:lnSpc>
                <a:spcPct val="100000"/>
              </a:lnSpc>
              <a:spcBef>
                <a:spcPts val="1400"/>
              </a:spcBef>
            </a:pPr>
            <a:endParaRPr lang="en-US" sz="2000" dirty="0">
              <a:solidFill>
                <a:schemeClr val="accent3">
                  <a:lumMod val="25000"/>
                </a:schemeClr>
              </a:solidFill>
              <a:latin typeface="Abadi" panose="020B0604020104020204" pitchFamily="34" charset="0"/>
            </a:endParaRPr>
          </a:p>
          <a:p>
            <a:pPr lvl="1">
              <a:lnSpc>
                <a:spcPct val="100000"/>
              </a:lnSpc>
              <a:spcBef>
                <a:spcPts val="1400"/>
              </a:spcBef>
            </a:pPr>
            <a:r>
              <a:rPr lang="en-US" sz="2000" dirty="0">
                <a:solidFill>
                  <a:schemeClr val="accent3">
                    <a:lumMod val="25000"/>
                  </a:schemeClr>
                </a:solidFill>
                <a:latin typeface="Abadi" panose="020B0604020104020204" pitchFamily="34" charset="0"/>
              </a:rPr>
              <a:t>F9 B5 B1060.2</a:t>
            </a:r>
          </a:p>
          <a:p>
            <a:pPr lvl="1">
              <a:lnSpc>
                <a:spcPct val="100000"/>
              </a:lnSpc>
              <a:spcBef>
                <a:spcPts val="1400"/>
              </a:spcBef>
            </a:pPr>
            <a:r>
              <a:rPr lang="en-US" sz="2000" dirty="0">
                <a:solidFill>
                  <a:schemeClr val="accent3">
                    <a:lumMod val="25000"/>
                  </a:schemeClr>
                </a:solidFill>
                <a:latin typeface="Abadi" panose="020B0604020104020204" pitchFamily="34" charset="0"/>
              </a:rPr>
              <a:t>F9 B5 B1058.3</a:t>
            </a:r>
          </a:p>
          <a:p>
            <a:pPr lvl="1">
              <a:lnSpc>
                <a:spcPct val="100000"/>
              </a:lnSpc>
              <a:spcBef>
                <a:spcPts val="1400"/>
              </a:spcBef>
            </a:pPr>
            <a:r>
              <a:rPr lang="en-US" sz="2000" dirty="0">
                <a:solidFill>
                  <a:schemeClr val="accent3">
                    <a:lumMod val="25000"/>
                  </a:schemeClr>
                </a:solidFill>
                <a:latin typeface="Abadi" panose="020B0604020104020204" pitchFamily="34" charset="0"/>
              </a:rPr>
              <a:t>F9 B5 B1051.6</a:t>
            </a:r>
          </a:p>
          <a:p>
            <a:pPr lvl="1">
              <a:lnSpc>
                <a:spcPct val="100000"/>
              </a:lnSpc>
              <a:spcBef>
                <a:spcPts val="1400"/>
              </a:spcBef>
            </a:pPr>
            <a:r>
              <a:rPr lang="en-US" sz="2000" dirty="0">
                <a:solidFill>
                  <a:schemeClr val="accent3">
                    <a:lumMod val="25000"/>
                  </a:schemeClr>
                </a:solidFill>
                <a:latin typeface="Abadi" panose="020B0604020104020204" pitchFamily="34" charset="0"/>
              </a:rPr>
              <a:t>F9 B5 B1060.3</a:t>
            </a:r>
          </a:p>
          <a:p>
            <a:pPr lvl="1">
              <a:lnSpc>
                <a:spcPct val="100000"/>
              </a:lnSpc>
              <a:spcBef>
                <a:spcPts val="1400"/>
              </a:spcBef>
            </a:pPr>
            <a:r>
              <a:rPr lang="en-US" sz="2000" dirty="0">
                <a:solidFill>
                  <a:schemeClr val="accent3">
                    <a:lumMod val="25000"/>
                  </a:schemeClr>
                </a:solidFill>
                <a:latin typeface="Abadi" panose="020B0604020104020204" pitchFamily="34" charset="0"/>
              </a:rPr>
              <a:t>F9 B5 B1049.7</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a:t>
            </a:r>
            <a:r>
              <a:rPr lang="en-US" altLang="zh-CN" dirty="0">
                <a:solidFill>
                  <a:srgbClr val="0B49CB"/>
                </a:solidFill>
                <a:latin typeface="Abadi"/>
              </a:rPr>
              <a:t>Max</a:t>
            </a:r>
            <a:r>
              <a:rPr lang="en-US" dirty="0">
                <a:solidFill>
                  <a:srgbClr val="0B49CB"/>
                </a:solidFill>
                <a:latin typeface="Abadi"/>
              </a:rPr>
              <a:t> Payload</a:t>
            </a:r>
          </a:p>
        </p:txBody>
      </p:sp>
      <p:pic>
        <p:nvPicPr>
          <p:cNvPr id="6" name="Picture 5">
            <a:extLst>
              <a:ext uri="{FF2B5EF4-FFF2-40B4-BE49-F238E27FC236}">
                <a16:creationId xmlns:a16="http://schemas.microsoft.com/office/drawing/2014/main" id="{D45FE3CE-C298-45DE-8B13-17622B986FE6}"/>
              </a:ext>
            </a:extLst>
          </p:cNvPr>
          <p:cNvPicPr>
            <a:picLocks noChangeAspect="1"/>
          </p:cNvPicPr>
          <p:nvPr/>
        </p:nvPicPr>
        <p:blipFill>
          <a:blip r:embed="rId3"/>
          <a:stretch>
            <a:fillRect/>
          </a:stretch>
        </p:blipFill>
        <p:spPr>
          <a:xfrm>
            <a:off x="7060533" y="-29898"/>
            <a:ext cx="6860244" cy="6858000"/>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2" y="1825625"/>
            <a:ext cx="5647722" cy="4351338"/>
          </a:xfrm>
          <a:prstGeom prst="rect">
            <a:avLst/>
          </a:prstGeom>
        </p:spPr>
        <p:txBody>
          <a:bodyPr lIns="91440" tIns="45720" rIns="91440" bIns="45720" anchor="t">
            <a:normAutofit/>
          </a:bodyPr>
          <a:lstStyle/>
          <a:p>
            <a:pPr>
              <a:lnSpc>
                <a:spcPct val="100000"/>
              </a:lnSpc>
              <a:spcBef>
                <a:spcPts val="1400"/>
              </a:spcBef>
            </a:pPr>
            <a:r>
              <a:rPr lang="en-US" altLang="zh-CN" sz="2200" dirty="0">
                <a:solidFill>
                  <a:schemeClr val="accent3">
                    <a:lumMod val="25000"/>
                  </a:schemeClr>
                </a:solidFill>
                <a:latin typeface="Abadi"/>
              </a:rPr>
              <a:t>The </a:t>
            </a:r>
            <a:r>
              <a:rPr lang="en-US" sz="2200" dirty="0">
                <a:solidFill>
                  <a:schemeClr val="accent3">
                    <a:lumMod val="25000"/>
                  </a:schemeClr>
                </a:solidFill>
                <a:latin typeface="Abadi"/>
              </a:rPr>
              <a:t>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for in year 2015:</a:t>
            </a: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8E462BD5-B6C5-4DF2-843B-7DA69B573B07}"/>
              </a:ext>
            </a:extLst>
          </p:cNvPr>
          <p:cNvPicPr>
            <a:picLocks noChangeAspect="1"/>
          </p:cNvPicPr>
          <p:nvPr/>
        </p:nvPicPr>
        <p:blipFill>
          <a:blip r:embed="rId3"/>
          <a:stretch>
            <a:fillRect/>
          </a:stretch>
        </p:blipFill>
        <p:spPr>
          <a:xfrm>
            <a:off x="1150330" y="3350775"/>
            <a:ext cx="4877481" cy="924054"/>
          </a:xfrm>
          <a:prstGeom prst="rect">
            <a:avLst/>
          </a:prstGeom>
        </p:spPr>
      </p:pic>
      <p:pic>
        <p:nvPicPr>
          <p:cNvPr id="8" name="Picture 7">
            <a:extLst>
              <a:ext uri="{FF2B5EF4-FFF2-40B4-BE49-F238E27FC236}">
                <a16:creationId xmlns:a16="http://schemas.microsoft.com/office/drawing/2014/main" id="{41ED8338-1881-4F5F-9115-073BC9FA455A}"/>
              </a:ext>
            </a:extLst>
          </p:cNvPr>
          <p:cNvPicPr>
            <a:picLocks noChangeAspect="1"/>
          </p:cNvPicPr>
          <p:nvPr/>
        </p:nvPicPr>
        <p:blipFill rotWithShape="1">
          <a:blip r:embed="rId4"/>
          <a:srcRect l="29200"/>
          <a:stretch/>
        </p:blipFill>
        <p:spPr>
          <a:xfrm>
            <a:off x="6576364" y="0"/>
            <a:ext cx="10515600" cy="6858000"/>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5325989" cy="4351338"/>
          </a:xfrm>
          <a:prstGeom prst="rect">
            <a:avLst/>
          </a:prstGeom>
        </p:spPr>
        <p:txBody>
          <a:bodyPr lIns="91440" tIns="45720" rIns="91440" bIns="45720" anchor="t"/>
          <a:lstStyle/>
          <a:p>
            <a:pPr>
              <a:lnSpc>
                <a:spcPct val="100000"/>
              </a:lnSpc>
              <a:spcBef>
                <a:spcPts val="1400"/>
              </a:spcBef>
            </a:pPr>
            <a:r>
              <a:rPr lang="en-US" altLang="zh-CN" sz="2200" dirty="0">
                <a:solidFill>
                  <a:schemeClr val="accent3">
                    <a:lumMod val="25000"/>
                  </a:schemeClr>
                </a:solidFill>
                <a:latin typeface="Abadi"/>
              </a:rPr>
              <a:t>T</a:t>
            </a:r>
            <a:r>
              <a:rPr lang="en-US" sz="2200" dirty="0">
                <a:solidFill>
                  <a:schemeClr val="accent3">
                    <a:lumMod val="25000"/>
                  </a:schemeClr>
                </a:solidFill>
                <a:latin typeface="Abadi"/>
              </a:rPr>
              <a:t>he count of landing outcomes (such as Failure (drone ship) or Success (ground pad)) </a:t>
            </a:r>
            <a:r>
              <a:rPr lang="en-US" sz="2200" b="1" dirty="0">
                <a:solidFill>
                  <a:srgbClr val="0948CB"/>
                </a:solidFill>
                <a:latin typeface="Abadi"/>
              </a:rPr>
              <a:t>between the date 2010-06-04 and 2017-03-20</a:t>
            </a:r>
            <a:r>
              <a:rPr lang="en-US" sz="2200" dirty="0">
                <a:solidFill>
                  <a:schemeClr val="accent3">
                    <a:lumMod val="25000"/>
                  </a:schemeClr>
                </a:solidFill>
                <a:latin typeface="Abadi"/>
              </a:rPr>
              <a:t>, in descending order</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200" dirty="0">
                <a:solidFill>
                  <a:srgbClr val="0B49CB"/>
                </a:solidFill>
                <a:latin typeface="Abadi"/>
              </a:rPr>
              <a:t>Landing Outcomes</a:t>
            </a:r>
          </a:p>
        </p:txBody>
      </p:sp>
      <p:pic>
        <p:nvPicPr>
          <p:cNvPr id="6" name="Picture 5">
            <a:extLst>
              <a:ext uri="{FF2B5EF4-FFF2-40B4-BE49-F238E27FC236}">
                <a16:creationId xmlns:a16="http://schemas.microsoft.com/office/drawing/2014/main" id="{27B3CDDB-7F7A-41A7-A8B2-A75CF1E6A669}"/>
              </a:ext>
            </a:extLst>
          </p:cNvPr>
          <p:cNvPicPr>
            <a:picLocks noChangeAspect="1"/>
          </p:cNvPicPr>
          <p:nvPr/>
        </p:nvPicPr>
        <p:blipFill>
          <a:blip r:embed="rId3"/>
          <a:stretch>
            <a:fillRect/>
          </a:stretch>
        </p:blipFill>
        <p:spPr>
          <a:xfrm>
            <a:off x="1137160" y="3429000"/>
            <a:ext cx="2305287" cy="2764432"/>
          </a:xfrm>
          <a:prstGeom prst="rect">
            <a:avLst/>
          </a:prstGeom>
        </p:spPr>
      </p:pic>
      <p:pic>
        <p:nvPicPr>
          <p:cNvPr id="10" name="Picture 9">
            <a:extLst>
              <a:ext uri="{FF2B5EF4-FFF2-40B4-BE49-F238E27FC236}">
                <a16:creationId xmlns:a16="http://schemas.microsoft.com/office/drawing/2014/main" id="{1E9D08EB-3F3C-430F-AB12-8764BBD31550}"/>
              </a:ext>
            </a:extLst>
          </p:cNvPr>
          <p:cNvPicPr>
            <a:picLocks noChangeAspect="1"/>
          </p:cNvPicPr>
          <p:nvPr/>
        </p:nvPicPr>
        <p:blipFill rotWithShape="1">
          <a:blip r:embed="rId4"/>
          <a:srcRect l="7647"/>
          <a:stretch/>
        </p:blipFill>
        <p:spPr>
          <a:xfrm>
            <a:off x="6562165" y="0"/>
            <a:ext cx="11259670" cy="6858000"/>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34</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4453467"/>
            <a:ext cx="10583789" cy="1703388"/>
          </a:xfrm>
          <a:prstGeom prst="rect">
            <a:avLst/>
          </a:prstGeom>
        </p:spPr>
        <p:txBody>
          <a:bodyPr lIns="91440" tIns="45720" rIns="91440" bIns="45720" anchor="t">
            <a:normAutofit fontScale="92500" lnSpcReduction="10000"/>
          </a:bodyPr>
          <a:lstStyle/>
          <a:p>
            <a:pPr>
              <a:lnSpc>
                <a:spcPct val="100000"/>
              </a:lnSpc>
              <a:spcBef>
                <a:spcPts val="1400"/>
              </a:spcBef>
            </a:pPr>
            <a:r>
              <a:rPr lang="en-US" altLang="zh-CN" sz="2200" dirty="0">
                <a:solidFill>
                  <a:schemeClr val="accent3">
                    <a:lumMod val="25000"/>
                  </a:schemeClr>
                </a:solidFill>
                <a:latin typeface="Abadi"/>
              </a:rPr>
              <a:t>It appears that the launch sites are close to the equator.  </a:t>
            </a:r>
          </a:p>
          <a:p>
            <a:pPr>
              <a:lnSpc>
                <a:spcPct val="100000"/>
              </a:lnSpc>
              <a:spcBef>
                <a:spcPts val="1400"/>
              </a:spcBef>
            </a:pPr>
            <a:r>
              <a:rPr lang="en-US" altLang="zh-CN" sz="2200" dirty="0">
                <a:solidFill>
                  <a:schemeClr val="accent3">
                    <a:lumMod val="25000"/>
                  </a:schemeClr>
                </a:solidFill>
                <a:latin typeface="Abadi"/>
              </a:rPr>
              <a:t>T</a:t>
            </a:r>
            <a:r>
              <a:rPr lang="en-US" sz="2200" dirty="0">
                <a:solidFill>
                  <a:schemeClr val="accent3">
                    <a:lumMod val="25000"/>
                  </a:schemeClr>
                </a:solidFill>
                <a:latin typeface="Abadi"/>
              </a:rPr>
              <a:t>he closer the launch site to the equator, the easier it is to launch to equatorial orbit, and the more help you get from Earth's rotation for a prograde orbit. Rockets launched from sites near the equator get an additional natural boost - due to the rotational speed of earth - that helps save the cost of putting in extra fuel and boosters. </a:t>
            </a:r>
            <a:endParaRPr lang="en-US"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ltLang="zh-CN" dirty="0">
                <a:solidFill>
                  <a:srgbClr val="0B49CB"/>
                </a:solidFill>
                <a:latin typeface="Abadi"/>
              </a:rPr>
              <a:t>Launch Sites Location</a:t>
            </a:r>
            <a:endParaRPr lang="en-US" dirty="0">
              <a:solidFill>
                <a:srgbClr val="0B49CB"/>
              </a:solidFill>
              <a:latin typeface="Abadi"/>
            </a:endParaRPr>
          </a:p>
        </p:txBody>
      </p:sp>
      <p:pic>
        <p:nvPicPr>
          <p:cNvPr id="6" name="Picture 5">
            <a:extLst>
              <a:ext uri="{FF2B5EF4-FFF2-40B4-BE49-F238E27FC236}">
                <a16:creationId xmlns:a16="http://schemas.microsoft.com/office/drawing/2014/main" id="{D75F86AF-5661-4701-85DE-E70AD8D3B65A}"/>
              </a:ext>
            </a:extLst>
          </p:cNvPr>
          <p:cNvPicPr>
            <a:picLocks noChangeAspect="1"/>
          </p:cNvPicPr>
          <p:nvPr/>
        </p:nvPicPr>
        <p:blipFill>
          <a:blip r:embed="rId3"/>
          <a:stretch>
            <a:fillRect/>
          </a:stretch>
        </p:blipFill>
        <p:spPr>
          <a:xfrm>
            <a:off x="6607427" y="1493867"/>
            <a:ext cx="4678184" cy="2553431"/>
          </a:xfrm>
          <a:prstGeom prst="rect">
            <a:avLst/>
          </a:prstGeom>
        </p:spPr>
      </p:pic>
      <p:pic>
        <p:nvPicPr>
          <p:cNvPr id="8" name="Picture 7">
            <a:extLst>
              <a:ext uri="{FF2B5EF4-FFF2-40B4-BE49-F238E27FC236}">
                <a16:creationId xmlns:a16="http://schemas.microsoft.com/office/drawing/2014/main" id="{4A0D5B57-40B2-4B55-A694-20B5A3D43DCF}"/>
              </a:ext>
            </a:extLst>
          </p:cNvPr>
          <p:cNvPicPr>
            <a:picLocks noChangeAspect="1"/>
          </p:cNvPicPr>
          <p:nvPr/>
        </p:nvPicPr>
        <p:blipFill>
          <a:blip r:embed="rId4"/>
          <a:stretch>
            <a:fillRect/>
          </a:stretch>
        </p:blipFill>
        <p:spPr>
          <a:xfrm>
            <a:off x="953763" y="1493867"/>
            <a:ext cx="5325989" cy="2492903"/>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1154979" y="5262561"/>
            <a:ext cx="9745663" cy="1161521"/>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Launch site CCAFS SLC-40 has a 3/7 success rate (42.9%)</a:t>
            </a:r>
            <a:r>
              <a:rPr lang="en-ID" sz="2200" dirty="0">
                <a:solidFill>
                  <a:schemeClr val="accent3">
                    <a:lumMod val="25000"/>
                  </a:schemeClr>
                </a:solidFill>
                <a:latin typeface="Abadi"/>
              </a:rPr>
              <a:t>.</a:t>
            </a:r>
            <a:r>
              <a:rPr lang="zh-CN" altLang="en-US" sz="2200" dirty="0">
                <a:solidFill>
                  <a:schemeClr val="accent3">
                    <a:lumMod val="25000"/>
                  </a:schemeClr>
                </a:solidFill>
                <a:latin typeface="Abadi"/>
              </a:rPr>
              <a:t> </a:t>
            </a:r>
            <a:r>
              <a:rPr lang="en-ID" altLang="zh-CN" sz="2200" dirty="0">
                <a:solidFill>
                  <a:schemeClr val="accent3">
                    <a:lumMod val="25000"/>
                  </a:schemeClr>
                </a:solidFill>
                <a:latin typeface="Abadi"/>
              </a:rPr>
              <a:t>The</a:t>
            </a:r>
            <a:r>
              <a:rPr lang="zh-CN" altLang="en-US" sz="2200" dirty="0">
                <a:solidFill>
                  <a:schemeClr val="accent3">
                    <a:lumMod val="25000"/>
                  </a:schemeClr>
                </a:solidFill>
                <a:latin typeface="Abadi"/>
              </a:rPr>
              <a:t> </a:t>
            </a:r>
            <a:r>
              <a:rPr lang="en-ID" altLang="zh-CN" sz="2200" dirty="0">
                <a:solidFill>
                  <a:schemeClr val="accent3">
                    <a:lumMod val="25000"/>
                  </a:schemeClr>
                </a:solidFill>
                <a:latin typeface="Abadi"/>
              </a:rPr>
              <a:t>Green</a:t>
            </a:r>
            <a:r>
              <a:rPr lang="zh-CN" altLang="en-US" sz="2200" dirty="0">
                <a:solidFill>
                  <a:schemeClr val="accent3">
                    <a:lumMod val="25000"/>
                  </a:schemeClr>
                </a:solidFill>
                <a:latin typeface="Abadi"/>
              </a:rPr>
              <a:t> </a:t>
            </a:r>
            <a:r>
              <a:rPr lang="en-ID" altLang="zh-CN" sz="2200" dirty="0">
                <a:solidFill>
                  <a:schemeClr val="accent3">
                    <a:lumMod val="25000"/>
                  </a:schemeClr>
                </a:solidFill>
                <a:latin typeface="Abadi"/>
              </a:rPr>
              <a:t>ones</a:t>
            </a:r>
            <a:r>
              <a:rPr lang="zh-CN" altLang="en-US" sz="2200" dirty="0">
                <a:solidFill>
                  <a:schemeClr val="accent3">
                    <a:lumMod val="25000"/>
                  </a:schemeClr>
                </a:solidFill>
                <a:latin typeface="Abadi"/>
              </a:rPr>
              <a:t> </a:t>
            </a:r>
            <a:r>
              <a:rPr lang="en-ID" altLang="zh-CN" sz="2200" dirty="0">
                <a:solidFill>
                  <a:schemeClr val="accent3">
                    <a:lumMod val="25000"/>
                  </a:schemeClr>
                </a:solidFill>
                <a:latin typeface="Abadi"/>
              </a:rPr>
              <a:t>are</a:t>
            </a:r>
            <a:r>
              <a:rPr lang="zh-CN" altLang="en-US" sz="2200" dirty="0">
                <a:solidFill>
                  <a:schemeClr val="accent3">
                    <a:lumMod val="25000"/>
                  </a:schemeClr>
                </a:solidFill>
                <a:latin typeface="Abadi"/>
              </a:rPr>
              <a:t> </a:t>
            </a:r>
            <a:r>
              <a:rPr lang="en-ID" altLang="zh-CN" sz="2200" dirty="0">
                <a:solidFill>
                  <a:schemeClr val="accent3">
                    <a:lumMod val="25000"/>
                  </a:schemeClr>
                </a:solidFill>
                <a:latin typeface="Abadi"/>
              </a:rPr>
              <a:t>successful launches while the red ones are the failed ones. </a:t>
            </a:r>
            <a:endParaRPr lang="en-US" dirty="0">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ltLang="zh-CN" dirty="0">
                <a:solidFill>
                  <a:srgbClr val="0B49CB"/>
                </a:solidFill>
                <a:latin typeface="Abadi"/>
              </a:rPr>
              <a:t>CCAFS SLC-40</a:t>
            </a:r>
            <a:endParaRPr lang="en-US" dirty="0">
              <a:solidFill>
                <a:srgbClr val="0B49CB"/>
              </a:solidFill>
              <a:latin typeface="Abadi"/>
            </a:endParaRPr>
          </a:p>
        </p:txBody>
      </p:sp>
      <p:pic>
        <p:nvPicPr>
          <p:cNvPr id="4" name="Picture 3">
            <a:extLst>
              <a:ext uri="{FF2B5EF4-FFF2-40B4-BE49-F238E27FC236}">
                <a16:creationId xmlns:a16="http://schemas.microsoft.com/office/drawing/2014/main" id="{E8D9CF30-8D8D-40B4-8540-9DF19D06B749}"/>
              </a:ext>
            </a:extLst>
          </p:cNvPr>
          <p:cNvPicPr>
            <a:picLocks noChangeAspect="1"/>
          </p:cNvPicPr>
          <p:nvPr/>
        </p:nvPicPr>
        <p:blipFill>
          <a:blip r:embed="rId3"/>
          <a:stretch>
            <a:fillRect/>
          </a:stretch>
        </p:blipFill>
        <p:spPr>
          <a:xfrm>
            <a:off x="1815435" y="1445642"/>
            <a:ext cx="7946632" cy="3719024"/>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3843867"/>
            <a:ext cx="10583789" cy="2192867"/>
          </a:xfrm>
          <a:prstGeom prst="rect">
            <a:avLst/>
          </a:prstGeom>
        </p:spPr>
        <p:txBody>
          <a:bodyPr lIns="91440" tIns="45720" rIns="91440" bIns="45720" anchor="t">
            <a:noAutofit/>
          </a:bodyPr>
          <a:lstStyle/>
          <a:p>
            <a:pPr>
              <a:lnSpc>
                <a:spcPct val="100000"/>
              </a:lnSpc>
              <a:spcBef>
                <a:spcPts val="0"/>
              </a:spcBef>
            </a:pPr>
            <a:r>
              <a:rPr lang="en-US" altLang="zh-CN" sz="1600" dirty="0">
                <a:solidFill>
                  <a:schemeClr val="accent3">
                    <a:lumMod val="25000"/>
                  </a:schemeClr>
                </a:solidFill>
                <a:latin typeface="Abadi"/>
              </a:rPr>
              <a:t>For </a:t>
            </a:r>
            <a:r>
              <a:rPr lang="en-ID" altLang="zh-CN" sz="1600" dirty="0">
                <a:solidFill>
                  <a:schemeClr val="accent3">
                    <a:lumMod val="25000"/>
                  </a:schemeClr>
                </a:solidFill>
                <a:latin typeface="Abadi"/>
              </a:rPr>
              <a:t>the</a:t>
            </a:r>
            <a:r>
              <a:rPr lang="zh-CN" altLang="en-US" sz="1600" dirty="0">
                <a:solidFill>
                  <a:schemeClr val="accent3">
                    <a:lumMod val="25000"/>
                  </a:schemeClr>
                </a:solidFill>
                <a:latin typeface="Abadi"/>
              </a:rPr>
              <a:t> </a:t>
            </a:r>
            <a:r>
              <a:rPr lang="en-ID" altLang="zh-CN" sz="1600" dirty="0">
                <a:solidFill>
                  <a:schemeClr val="accent3">
                    <a:lumMod val="25000"/>
                  </a:schemeClr>
                </a:solidFill>
                <a:latin typeface="Abadi"/>
              </a:rPr>
              <a:t>launch</a:t>
            </a:r>
            <a:r>
              <a:rPr lang="zh-CN" altLang="en-US" sz="1600" dirty="0">
                <a:solidFill>
                  <a:schemeClr val="accent3">
                    <a:lumMod val="25000"/>
                  </a:schemeClr>
                </a:solidFill>
                <a:latin typeface="Abadi"/>
              </a:rPr>
              <a:t> </a:t>
            </a:r>
            <a:r>
              <a:rPr lang="en-ID" altLang="zh-CN" sz="1600" dirty="0">
                <a:solidFill>
                  <a:schemeClr val="accent3">
                    <a:lumMod val="25000"/>
                  </a:schemeClr>
                </a:solidFill>
                <a:latin typeface="Abadi"/>
              </a:rPr>
              <a:t>site</a:t>
            </a:r>
            <a:r>
              <a:rPr lang="zh-CN" altLang="en-US" sz="1600" dirty="0">
                <a:solidFill>
                  <a:schemeClr val="accent3">
                    <a:lumMod val="25000"/>
                  </a:schemeClr>
                </a:solidFill>
                <a:latin typeface="Abadi"/>
              </a:rPr>
              <a:t> </a:t>
            </a:r>
            <a:r>
              <a:rPr lang="en-US" sz="1600" dirty="0">
                <a:solidFill>
                  <a:schemeClr val="accent3">
                    <a:lumMod val="25000"/>
                  </a:schemeClr>
                </a:solidFill>
                <a:latin typeface="Abadi"/>
              </a:rPr>
              <a:t>CCAFS SLC-40, it is 0.86 km from nearest coastline, 21.96 km from nearest railway, 23.23 km from nearest city, and 26.88 km from nearest highway. </a:t>
            </a:r>
          </a:p>
          <a:p>
            <a:pPr>
              <a:lnSpc>
                <a:spcPct val="100000"/>
              </a:lnSpc>
              <a:spcBef>
                <a:spcPts val="0"/>
              </a:spcBef>
            </a:pPr>
            <a:r>
              <a:rPr lang="en-US" sz="1600" dirty="0">
                <a:solidFill>
                  <a:schemeClr val="accent3">
                    <a:lumMod val="25000"/>
                  </a:schemeClr>
                </a:solidFill>
                <a:latin typeface="Abadi"/>
              </a:rPr>
              <a:t>Why? </a:t>
            </a:r>
          </a:p>
          <a:p>
            <a:pPr marL="627063" lvl="1" indent="-254000">
              <a:lnSpc>
                <a:spcPct val="100000"/>
              </a:lnSpc>
              <a:spcBef>
                <a:spcPts val="0"/>
              </a:spcBef>
            </a:pPr>
            <a:r>
              <a:rPr lang="en-US" sz="1600" dirty="0">
                <a:solidFill>
                  <a:schemeClr val="accent3">
                    <a:lumMod val="25000"/>
                  </a:schemeClr>
                </a:solidFill>
                <a:latin typeface="Abadi"/>
              </a:rPr>
              <a:t>Coasts: help ensure that spent stages dropped along the launch path or failed launches don't fall on people or property. </a:t>
            </a:r>
          </a:p>
          <a:p>
            <a:pPr marL="627063" lvl="1" indent="-254000">
              <a:lnSpc>
                <a:spcPct val="100000"/>
              </a:lnSpc>
              <a:spcBef>
                <a:spcPts val="0"/>
              </a:spcBef>
            </a:pPr>
            <a:r>
              <a:rPr lang="en-US" sz="1600" dirty="0">
                <a:solidFill>
                  <a:schemeClr val="accent3">
                    <a:lumMod val="25000"/>
                  </a:schemeClr>
                </a:solidFill>
                <a:latin typeface="Abadi"/>
              </a:rPr>
              <a:t>Safety / Security: needs to be an exclusion zone around the launch site to keep unauthorized people away and keep people safe. </a:t>
            </a:r>
          </a:p>
          <a:p>
            <a:pPr marL="627063" lvl="1" indent="-254000">
              <a:lnSpc>
                <a:spcPct val="100000"/>
              </a:lnSpc>
              <a:spcBef>
                <a:spcPts val="0"/>
              </a:spcBef>
            </a:pPr>
            <a:r>
              <a:rPr lang="en-US" sz="1600" dirty="0">
                <a:solidFill>
                  <a:schemeClr val="accent3">
                    <a:lumMod val="25000"/>
                  </a:schemeClr>
                </a:solidFill>
                <a:latin typeface="Abadi"/>
              </a:rPr>
              <a:t>Transportation/Infrastructure and Cities: need to be away from anything a failed launch can damage, but still close enough to roads/rails/docks to be able to bring people and material to or from it in support of launch activities</a:t>
            </a:r>
          </a:p>
          <a:p>
            <a:pPr marL="0" indent="0">
              <a:lnSpc>
                <a:spcPct val="100000"/>
              </a:lnSpc>
              <a:spcBef>
                <a:spcPts val="0"/>
              </a:spcBef>
              <a:buNone/>
            </a:pPr>
            <a:endParaRPr lang="en-US" sz="16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ltLang="zh-CN" dirty="0">
                <a:solidFill>
                  <a:srgbClr val="0B49CB"/>
                </a:solidFill>
                <a:latin typeface="Abadi"/>
              </a:rPr>
              <a:t>Proximities of Launch Sites</a:t>
            </a:r>
            <a:endParaRPr lang="en-US" dirty="0">
              <a:solidFill>
                <a:srgbClr val="0B49CB"/>
              </a:solidFill>
              <a:latin typeface="Abadi"/>
            </a:endParaRPr>
          </a:p>
        </p:txBody>
      </p:sp>
      <p:pic>
        <p:nvPicPr>
          <p:cNvPr id="4" name="Picture 3">
            <a:extLst>
              <a:ext uri="{FF2B5EF4-FFF2-40B4-BE49-F238E27FC236}">
                <a16:creationId xmlns:a16="http://schemas.microsoft.com/office/drawing/2014/main" id="{B8F59DC8-3606-48BA-9084-F9604A2B0171}"/>
              </a:ext>
            </a:extLst>
          </p:cNvPr>
          <p:cNvPicPr>
            <a:picLocks noChangeAspect="1"/>
          </p:cNvPicPr>
          <p:nvPr/>
        </p:nvPicPr>
        <p:blipFill>
          <a:blip r:embed="rId3"/>
          <a:stretch>
            <a:fillRect/>
          </a:stretch>
        </p:blipFill>
        <p:spPr>
          <a:xfrm>
            <a:off x="1142545" y="1357321"/>
            <a:ext cx="4729297" cy="2274791"/>
          </a:xfrm>
          <a:prstGeom prst="rect">
            <a:avLst/>
          </a:prstGeom>
        </p:spPr>
      </p:pic>
      <p:pic>
        <p:nvPicPr>
          <p:cNvPr id="7" name="Picture 6">
            <a:extLst>
              <a:ext uri="{FF2B5EF4-FFF2-40B4-BE49-F238E27FC236}">
                <a16:creationId xmlns:a16="http://schemas.microsoft.com/office/drawing/2014/main" id="{30BC06E4-9483-4F36-B676-33E0B30C9810}"/>
              </a:ext>
            </a:extLst>
          </p:cNvPr>
          <p:cNvPicPr>
            <a:picLocks noChangeAspect="1"/>
          </p:cNvPicPr>
          <p:nvPr/>
        </p:nvPicPr>
        <p:blipFill>
          <a:blip r:embed="rId4"/>
          <a:stretch>
            <a:fillRect/>
          </a:stretch>
        </p:blipFill>
        <p:spPr>
          <a:xfrm>
            <a:off x="6027811" y="1357321"/>
            <a:ext cx="4767928" cy="2272030"/>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4588933"/>
            <a:ext cx="10515600" cy="1588030"/>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Through the pie chart that we show using </a:t>
            </a:r>
            <a:r>
              <a:rPr lang="en-US" sz="2200" dirty="0" err="1">
                <a:solidFill>
                  <a:schemeClr val="accent3">
                    <a:lumMod val="25000"/>
                  </a:schemeClr>
                </a:solidFill>
                <a:latin typeface="Abadi"/>
              </a:rPr>
              <a:t>Plotly</a:t>
            </a:r>
            <a:r>
              <a:rPr lang="en-US" sz="2200" dirty="0">
                <a:solidFill>
                  <a:schemeClr val="accent3">
                    <a:lumMod val="25000"/>
                  </a:schemeClr>
                </a:solidFill>
                <a:latin typeface="Abadi"/>
              </a:rPr>
              <a:t> Dash, we see that KSC LC-39A is the site that has higher percentage of the total success of all sites, accounting to 41.2% of the total. </a:t>
            </a: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ltLang="zh-CN" dirty="0">
                <a:solidFill>
                  <a:srgbClr val="0B49CB"/>
                </a:solidFill>
                <a:latin typeface="Abadi"/>
              </a:rPr>
              <a:t>Total Success Launches by Site</a:t>
            </a:r>
            <a:endParaRPr lang="en-US" dirty="0">
              <a:solidFill>
                <a:srgbClr val="0B49CB"/>
              </a:solidFill>
              <a:latin typeface="Abadi"/>
            </a:endParaRPr>
          </a:p>
        </p:txBody>
      </p:sp>
      <p:pic>
        <p:nvPicPr>
          <p:cNvPr id="4" name="Picture 3">
            <a:extLst>
              <a:ext uri="{FF2B5EF4-FFF2-40B4-BE49-F238E27FC236}">
                <a16:creationId xmlns:a16="http://schemas.microsoft.com/office/drawing/2014/main" id="{CA9991AD-EC75-491D-9377-257C4F9EBBC5}"/>
              </a:ext>
            </a:extLst>
          </p:cNvPr>
          <p:cNvPicPr>
            <a:picLocks noChangeAspect="1"/>
          </p:cNvPicPr>
          <p:nvPr/>
        </p:nvPicPr>
        <p:blipFill>
          <a:blip r:embed="rId3"/>
          <a:stretch>
            <a:fillRect/>
          </a:stretch>
        </p:blipFill>
        <p:spPr>
          <a:xfrm>
            <a:off x="3277056" y="1503782"/>
            <a:ext cx="5189611" cy="2905764"/>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819943" y="4630057"/>
            <a:ext cx="10552113" cy="152679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Meanwhile, the site that has the highest success rate is CCAFS SLC-40, which made 42% success out of their launches. </a:t>
            </a:r>
            <a:endParaRPr lang="en-US" dirty="0"/>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Success Launches for Site CCAFS SLC-40</a:t>
            </a:r>
          </a:p>
        </p:txBody>
      </p:sp>
      <p:pic>
        <p:nvPicPr>
          <p:cNvPr id="4" name="Picture 3">
            <a:extLst>
              <a:ext uri="{FF2B5EF4-FFF2-40B4-BE49-F238E27FC236}">
                <a16:creationId xmlns:a16="http://schemas.microsoft.com/office/drawing/2014/main" id="{3E8A7CF7-5555-424A-A253-E56C6BFF33D0}"/>
              </a:ext>
            </a:extLst>
          </p:cNvPr>
          <p:cNvPicPr>
            <a:picLocks noChangeAspect="1"/>
          </p:cNvPicPr>
          <p:nvPr/>
        </p:nvPicPr>
        <p:blipFill>
          <a:blip r:embed="rId3"/>
          <a:stretch>
            <a:fillRect/>
          </a:stretch>
        </p:blipFill>
        <p:spPr>
          <a:xfrm>
            <a:off x="2389905" y="1526574"/>
            <a:ext cx="6939693" cy="2664608"/>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659466"/>
            <a:ext cx="9315000" cy="452441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10000"/>
              </a:lnSpc>
            </a:pPr>
            <a:r>
              <a:rPr lang="en-US" sz="2000" dirty="0">
                <a:solidFill>
                  <a:schemeClr val="tx1"/>
                </a:solidFill>
              </a:rPr>
              <a:t>The advancements in space technology have significantly transformed the commercial space industry, with companies like SpaceX leading the way in cost-effective space exploration. One of SpaceX’s key innovations is the reusability of the Falcon 9 first-stage booster, which dramatically reduces the cost of space missions. A typical Falcon 9 launch costs $62 million, whereas other space launch providers charge over $165 million per launch. </a:t>
            </a:r>
            <a:r>
              <a:rPr lang="en-US" sz="2000" b="1" dirty="0">
                <a:solidFill>
                  <a:srgbClr val="0B49CB"/>
                </a:solidFill>
              </a:rPr>
              <a:t>The ability to successfully land and reuse the first-stage booster is a crucial factor in these cost savings.</a:t>
            </a:r>
          </a:p>
          <a:p>
            <a:pPr>
              <a:lnSpc>
                <a:spcPct val="110000"/>
              </a:lnSpc>
            </a:pPr>
            <a:r>
              <a:rPr lang="en-US" sz="2000" dirty="0">
                <a:solidFill>
                  <a:schemeClr val="tx1"/>
                </a:solidFill>
              </a:rPr>
              <a:t>This capstone project focuses on predicting the successful landing of the Falcon 9 first stage. </a:t>
            </a:r>
            <a:r>
              <a:rPr lang="en-US" sz="2000" b="1" dirty="0">
                <a:solidFill>
                  <a:srgbClr val="0B49CB"/>
                </a:solidFill>
              </a:rPr>
              <a:t>By developing a predictive model, we aim to assess the probability of a successful landing and explore its impact on launch costs. </a:t>
            </a:r>
            <a:r>
              <a:rPr lang="en-US" sz="2000" dirty="0">
                <a:solidFill>
                  <a:schemeClr val="tx1"/>
                </a:solidFill>
              </a:rPr>
              <a:t>This information is particularly valuable for competing aerospace companies seeking to evaluate the feasibility of bidding against SpaceX for commercial satellite launches.</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4944533"/>
            <a:ext cx="10414000" cy="1232429"/>
          </a:xfrm>
          <a:prstGeom prst="rect">
            <a:avLst/>
          </a:prstGeom>
        </p:spPr>
        <p:txBody>
          <a:bodyPr lIns="91440" tIns="45720" rIns="91440" bIns="45720" anchor="t">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Class 1 indicating successful outcome and 0 indicating an unsuccessful outcom</a:t>
            </a:r>
            <a:r>
              <a:rPr lang="en-US" altLang="zh-CN" sz="2200" dirty="0">
                <a:solidFill>
                  <a:schemeClr val="accent3">
                    <a:lumMod val="25000"/>
                  </a:schemeClr>
                </a:solidFill>
                <a:latin typeface="Abadi" panose="020B0604020104020204" pitchFamily="34" charset="0"/>
              </a:rPr>
              <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Payloads between 2,000 kg and 5,000 kg have the highest success rate</a:t>
            </a:r>
            <a:r>
              <a:rPr lang="en-ID" sz="2200" dirty="0">
                <a:solidFill>
                  <a:schemeClr val="accent3">
                    <a:lumMod val="25000"/>
                  </a:schemeClr>
                </a:solidFill>
                <a:latin typeface="Abadi" panose="020B0604020104020204" pitchFamily="34" charset="0"/>
              </a:rPr>
              <a:t>.</a:t>
            </a:r>
            <a:r>
              <a:rPr lang="zh-CN" altLang="en-US" sz="2200" dirty="0">
                <a:solidFill>
                  <a:schemeClr val="accent3">
                    <a:lumMod val="25000"/>
                  </a:schemeClr>
                </a:solidFill>
                <a:latin typeface="Abadi" panose="020B0604020104020204" pitchFamily="34" charset="0"/>
              </a:rPr>
              <a:t> </a:t>
            </a:r>
            <a:r>
              <a:rPr lang="en-ID" altLang="zh-CN" sz="2200" dirty="0">
                <a:solidFill>
                  <a:schemeClr val="accent3">
                    <a:lumMod val="25000"/>
                  </a:schemeClr>
                </a:solidFill>
                <a:latin typeface="Abadi" panose="020B0604020104020204" pitchFamily="34" charset="0"/>
              </a:rPr>
              <a:t>To</a:t>
            </a:r>
            <a:r>
              <a:rPr lang="zh-CN" altLang="en-US" sz="2200" dirty="0">
                <a:solidFill>
                  <a:schemeClr val="accent3">
                    <a:lumMod val="25000"/>
                  </a:schemeClr>
                </a:solidFill>
                <a:latin typeface="Abadi" panose="020B0604020104020204" pitchFamily="34" charset="0"/>
              </a:rPr>
              <a:t> </a:t>
            </a:r>
            <a:r>
              <a:rPr lang="en-ID" altLang="zh-CN" sz="2200" dirty="0">
                <a:solidFill>
                  <a:schemeClr val="accent3">
                    <a:lumMod val="25000"/>
                  </a:schemeClr>
                </a:solidFill>
                <a:latin typeface="Abadi" panose="020B0604020104020204" pitchFamily="34" charset="0"/>
              </a:rPr>
              <a:t>be</a:t>
            </a:r>
            <a:r>
              <a:rPr lang="zh-CN" altLang="en-US" sz="2200" dirty="0">
                <a:solidFill>
                  <a:schemeClr val="accent3">
                    <a:lumMod val="25000"/>
                  </a:schemeClr>
                </a:solidFill>
                <a:latin typeface="Abadi" panose="020B0604020104020204" pitchFamily="34" charset="0"/>
              </a:rPr>
              <a:t> </a:t>
            </a:r>
            <a:r>
              <a:rPr lang="en-ID" altLang="zh-CN" sz="2200" dirty="0">
                <a:solidFill>
                  <a:schemeClr val="accent3">
                    <a:lumMod val="25000"/>
                  </a:schemeClr>
                </a:solidFill>
                <a:latin typeface="Abadi" panose="020B0604020104020204" pitchFamily="34" charset="0"/>
              </a:rPr>
              <a:t>more specific, it is between 2880 and 3840.</a:t>
            </a:r>
            <a:endParaRPr lang="en-US" sz="22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ltLang="zh-CN" dirty="0">
                <a:solidFill>
                  <a:srgbClr val="0B49CB"/>
                </a:solidFill>
                <a:latin typeface="Abadi"/>
              </a:rPr>
              <a:t>Correlation between Payload and Success for All Sites</a:t>
            </a:r>
            <a:endParaRPr lang="en-US" dirty="0">
              <a:solidFill>
                <a:srgbClr val="0B49CB"/>
              </a:solidFill>
              <a:latin typeface="Abadi"/>
            </a:endParaRPr>
          </a:p>
        </p:txBody>
      </p:sp>
      <p:pic>
        <p:nvPicPr>
          <p:cNvPr id="4" name="Picture 3">
            <a:extLst>
              <a:ext uri="{FF2B5EF4-FFF2-40B4-BE49-F238E27FC236}">
                <a16:creationId xmlns:a16="http://schemas.microsoft.com/office/drawing/2014/main" id="{C8018333-CCA0-43B8-8776-C7D2C97E788D}"/>
              </a:ext>
            </a:extLst>
          </p:cNvPr>
          <p:cNvPicPr>
            <a:picLocks noChangeAspect="1"/>
          </p:cNvPicPr>
          <p:nvPr/>
        </p:nvPicPr>
        <p:blipFill>
          <a:blip r:embed="rId3"/>
          <a:stretch>
            <a:fillRect/>
          </a:stretch>
        </p:blipFill>
        <p:spPr>
          <a:xfrm>
            <a:off x="2377273" y="1563221"/>
            <a:ext cx="7199476" cy="3291618"/>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2" y="3902334"/>
            <a:ext cx="10583788" cy="1979483"/>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The result shows that all models despite showing different performance on the training data, with Decision Tree producing the highest accuracy, all models’ accuracy on the test set are almost identical here, with the score of 0.833. </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Picture 2">
            <a:extLst>
              <a:ext uri="{FF2B5EF4-FFF2-40B4-BE49-F238E27FC236}">
                <a16:creationId xmlns:a16="http://schemas.microsoft.com/office/drawing/2014/main" id="{690E9393-CD6C-4D16-9A2E-0F68AC1F442A}"/>
              </a:ext>
            </a:extLst>
          </p:cNvPr>
          <p:cNvPicPr>
            <a:picLocks noChangeAspect="1"/>
          </p:cNvPicPr>
          <p:nvPr/>
        </p:nvPicPr>
        <p:blipFill>
          <a:blip r:embed="rId3"/>
          <a:stretch>
            <a:fillRect/>
          </a:stretch>
        </p:blipFill>
        <p:spPr>
          <a:xfrm>
            <a:off x="1572781" y="1785899"/>
            <a:ext cx="8409419" cy="1672236"/>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864119" y="3897208"/>
            <a:ext cx="2216064" cy="549049"/>
          </a:xfrm>
          <a:prstGeom prst="rect">
            <a:avLst/>
          </a:prstGeom>
        </p:spPr>
        <p:txBody>
          <a:bodyPr>
            <a:normAutofit/>
          </a:bodyPr>
          <a:lstStyle/>
          <a:p>
            <a:pPr marL="0" indent="0" algn="ctr">
              <a:lnSpc>
                <a:spcPct val="100000"/>
              </a:lnSpc>
              <a:spcBef>
                <a:spcPts val="1400"/>
              </a:spcBef>
              <a:buNone/>
            </a:pPr>
            <a:r>
              <a:rPr lang="en-US" sz="2000" dirty="0">
                <a:solidFill>
                  <a:schemeClr val="accent3">
                    <a:lumMod val="25000"/>
                  </a:schemeClr>
                </a:solidFill>
                <a:latin typeface="IBM Plex Mono Text" panose="020B0509050203000203"/>
              </a:rPr>
              <a:t>Logistic Regression</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2E3D22F6-00CA-431B-8F60-B5C2B19B59CE}"/>
              </a:ext>
            </a:extLst>
          </p:cNvPr>
          <p:cNvPicPr>
            <a:picLocks noChangeAspect="1"/>
          </p:cNvPicPr>
          <p:nvPr/>
        </p:nvPicPr>
        <p:blipFill>
          <a:blip r:embed="rId3"/>
          <a:stretch>
            <a:fillRect/>
          </a:stretch>
        </p:blipFill>
        <p:spPr>
          <a:xfrm>
            <a:off x="669260" y="1480335"/>
            <a:ext cx="2605783" cy="2237040"/>
          </a:xfrm>
          <a:prstGeom prst="rect">
            <a:avLst/>
          </a:prstGeom>
        </p:spPr>
      </p:pic>
      <p:pic>
        <p:nvPicPr>
          <p:cNvPr id="7" name="Picture 6">
            <a:extLst>
              <a:ext uri="{FF2B5EF4-FFF2-40B4-BE49-F238E27FC236}">
                <a16:creationId xmlns:a16="http://schemas.microsoft.com/office/drawing/2014/main" id="{ED584F1F-F750-4058-997B-5B2A09C2263D}"/>
              </a:ext>
            </a:extLst>
          </p:cNvPr>
          <p:cNvPicPr>
            <a:picLocks noChangeAspect="1"/>
          </p:cNvPicPr>
          <p:nvPr/>
        </p:nvPicPr>
        <p:blipFill>
          <a:blip r:embed="rId3"/>
          <a:stretch>
            <a:fillRect/>
          </a:stretch>
        </p:blipFill>
        <p:spPr>
          <a:xfrm>
            <a:off x="3389466" y="1468521"/>
            <a:ext cx="2605783" cy="2237040"/>
          </a:xfrm>
          <a:prstGeom prst="rect">
            <a:avLst/>
          </a:prstGeom>
        </p:spPr>
      </p:pic>
      <p:pic>
        <p:nvPicPr>
          <p:cNvPr id="10" name="Picture 9">
            <a:extLst>
              <a:ext uri="{FF2B5EF4-FFF2-40B4-BE49-F238E27FC236}">
                <a16:creationId xmlns:a16="http://schemas.microsoft.com/office/drawing/2014/main" id="{7CC5AEED-9BD8-46DB-B37A-0E6FF4E53AC7}"/>
              </a:ext>
            </a:extLst>
          </p:cNvPr>
          <p:cNvPicPr>
            <a:picLocks noChangeAspect="1"/>
          </p:cNvPicPr>
          <p:nvPr/>
        </p:nvPicPr>
        <p:blipFill>
          <a:blip r:embed="rId4"/>
          <a:stretch>
            <a:fillRect/>
          </a:stretch>
        </p:blipFill>
        <p:spPr>
          <a:xfrm>
            <a:off x="6096000" y="1453261"/>
            <a:ext cx="2644681" cy="2270433"/>
          </a:xfrm>
          <a:prstGeom prst="rect">
            <a:avLst/>
          </a:prstGeom>
        </p:spPr>
      </p:pic>
      <p:sp>
        <p:nvSpPr>
          <p:cNvPr id="11" name="Content Placeholder 4">
            <a:extLst>
              <a:ext uri="{FF2B5EF4-FFF2-40B4-BE49-F238E27FC236}">
                <a16:creationId xmlns:a16="http://schemas.microsoft.com/office/drawing/2014/main" id="{3E7D127C-CB7D-4876-AF92-3499A8E0F54B}"/>
              </a:ext>
            </a:extLst>
          </p:cNvPr>
          <p:cNvSpPr txBox="1">
            <a:spLocks/>
          </p:cNvSpPr>
          <p:nvPr/>
        </p:nvSpPr>
        <p:spPr>
          <a:xfrm>
            <a:off x="3580323" y="3885393"/>
            <a:ext cx="2216064" cy="54904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1400"/>
              </a:spcBef>
              <a:buFont typeface="Arial" panose="020B0604020202020204" pitchFamily="34" charset="0"/>
              <a:buNone/>
            </a:pPr>
            <a:r>
              <a:rPr lang="en-US" sz="2000" dirty="0">
                <a:solidFill>
                  <a:schemeClr val="accent3">
                    <a:lumMod val="25000"/>
                  </a:schemeClr>
                </a:solidFill>
                <a:latin typeface="IBM Plex Mono Text" panose="020B0509050203000203"/>
              </a:rPr>
              <a:t>SVM</a:t>
            </a:r>
          </a:p>
        </p:txBody>
      </p:sp>
      <p:sp>
        <p:nvSpPr>
          <p:cNvPr id="12" name="Content Placeholder 4">
            <a:extLst>
              <a:ext uri="{FF2B5EF4-FFF2-40B4-BE49-F238E27FC236}">
                <a16:creationId xmlns:a16="http://schemas.microsoft.com/office/drawing/2014/main" id="{C8C3A40B-E843-4F25-8728-7A1936548C4D}"/>
              </a:ext>
            </a:extLst>
          </p:cNvPr>
          <p:cNvSpPr txBox="1">
            <a:spLocks/>
          </p:cNvSpPr>
          <p:nvPr/>
        </p:nvSpPr>
        <p:spPr>
          <a:xfrm>
            <a:off x="6132948" y="3885392"/>
            <a:ext cx="2216064" cy="54904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1400"/>
              </a:spcBef>
              <a:buFont typeface="Arial" panose="020B0604020202020204" pitchFamily="34" charset="0"/>
              <a:buNone/>
            </a:pPr>
            <a:r>
              <a:rPr lang="en-US" sz="2000" dirty="0">
                <a:solidFill>
                  <a:schemeClr val="accent3">
                    <a:lumMod val="25000"/>
                  </a:schemeClr>
                </a:solidFill>
                <a:latin typeface="IBM Plex Mono Text" panose="020B0509050203000203"/>
              </a:rPr>
              <a:t>Decision Tree</a:t>
            </a:r>
          </a:p>
        </p:txBody>
      </p:sp>
      <p:pic>
        <p:nvPicPr>
          <p:cNvPr id="14" name="Picture 13">
            <a:extLst>
              <a:ext uri="{FF2B5EF4-FFF2-40B4-BE49-F238E27FC236}">
                <a16:creationId xmlns:a16="http://schemas.microsoft.com/office/drawing/2014/main" id="{4A0FCD55-0D4B-4BBC-BF25-83E2F518F797}"/>
              </a:ext>
            </a:extLst>
          </p:cNvPr>
          <p:cNvPicPr>
            <a:picLocks noChangeAspect="1"/>
          </p:cNvPicPr>
          <p:nvPr/>
        </p:nvPicPr>
        <p:blipFill>
          <a:blip r:embed="rId4"/>
          <a:stretch>
            <a:fillRect/>
          </a:stretch>
        </p:blipFill>
        <p:spPr>
          <a:xfrm>
            <a:off x="8841432" y="1409368"/>
            <a:ext cx="2638804" cy="2265388"/>
          </a:xfrm>
          <a:prstGeom prst="rect">
            <a:avLst/>
          </a:prstGeom>
        </p:spPr>
      </p:pic>
      <p:sp>
        <p:nvSpPr>
          <p:cNvPr id="15" name="Content Placeholder 4">
            <a:extLst>
              <a:ext uri="{FF2B5EF4-FFF2-40B4-BE49-F238E27FC236}">
                <a16:creationId xmlns:a16="http://schemas.microsoft.com/office/drawing/2014/main" id="{E7E4DEA2-35FA-4EBB-B1BC-173CC3140ED7}"/>
              </a:ext>
            </a:extLst>
          </p:cNvPr>
          <p:cNvSpPr txBox="1">
            <a:spLocks/>
          </p:cNvSpPr>
          <p:nvPr/>
        </p:nvSpPr>
        <p:spPr>
          <a:xfrm>
            <a:off x="9052802" y="3868908"/>
            <a:ext cx="2216064" cy="54904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1400"/>
              </a:spcBef>
              <a:buFont typeface="Arial" panose="020B0604020202020204" pitchFamily="34" charset="0"/>
              <a:buNone/>
            </a:pPr>
            <a:r>
              <a:rPr lang="en-US" altLang="zh-CN" sz="2000" dirty="0">
                <a:solidFill>
                  <a:schemeClr val="accent3">
                    <a:lumMod val="25000"/>
                  </a:schemeClr>
                </a:solidFill>
                <a:latin typeface="IBM Plex Mono Text" panose="020B0509050203000203"/>
              </a:rPr>
              <a:t>KNN</a:t>
            </a:r>
            <a:endParaRPr lang="en-US" sz="2000" dirty="0">
              <a:solidFill>
                <a:schemeClr val="accent3">
                  <a:lumMod val="25000"/>
                </a:schemeClr>
              </a:solidFill>
              <a:latin typeface="IBM Plex Mono Text" panose="020B0509050203000203"/>
            </a:endParaRPr>
          </a:p>
        </p:txBody>
      </p:sp>
      <p:sp>
        <p:nvSpPr>
          <p:cNvPr id="16" name="Content Placeholder 4">
            <a:extLst>
              <a:ext uri="{FF2B5EF4-FFF2-40B4-BE49-F238E27FC236}">
                <a16:creationId xmlns:a16="http://schemas.microsoft.com/office/drawing/2014/main" id="{CC2AB00C-7D94-446B-8315-C64732F63988}"/>
              </a:ext>
            </a:extLst>
          </p:cNvPr>
          <p:cNvSpPr txBox="1">
            <a:spLocks/>
          </p:cNvSpPr>
          <p:nvPr/>
        </p:nvSpPr>
        <p:spPr>
          <a:xfrm>
            <a:off x="770012" y="4626090"/>
            <a:ext cx="10710224" cy="100172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applied on the test data shows similar result. </a:t>
            </a:r>
            <a:br>
              <a:rPr lang="en-US" sz="2200" dirty="0">
                <a:solidFill>
                  <a:schemeClr val="accent3">
                    <a:lumMod val="25000"/>
                  </a:schemeClr>
                </a:solidFill>
                <a:latin typeface="Abadi" panose="020B0604020104020204" pitchFamily="34" charset="0"/>
              </a:rPr>
            </a:br>
            <a:r>
              <a:rPr lang="en-US" sz="2200" dirty="0">
                <a:solidFill>
                  <a:schemeClr val="accent3">
                    <a:lumMod val="25000"/>
                  </a:schemeClr>
                </a:solidFill>
                <a:latin typeface="Abadi" panose="020B0604020104020204" pitchFamily="34" charset="0"/>
              </a:rPr>
              <a:t>The performance of all models are identical. </a:t>
            </a:r>
          </a:p>
        </p:txBody>
      </p:sp>
    </p:spTree>
    <p:extLst>
      <p:ext uri="{BB962C8B-B14F-4D97-AF65-F5344CB8AC3E}">
        <p14:creationId xmlns:p14="http://schemas.microsoft.com/office/powerpoint/2010/main" val="36450342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746251"/>
            <a:ext cx="4614789" cy="4351337"/>
          </a:xfrm>
          <a:prstGeom prst="rect">
            <a:avLst/>
          </a:prstGeom>
        </p:spPr>
        <p:txBody>
          <a:bodyPr>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Any of these models can be used for prediction, but simpler models like Logistic Regression or SVM might be preferred due to their interpretability and robustness.</a:t>
            </a:r>
          </a:p>
          <a:p>
            <a:pPr>
              <a:lnSpc>
                <a:spcPct val="100000"/>
              </a:lnSpc>
              <a:spcBef>
                <a:spcPts val="1400"/>
              </a:spcBef>
            </a:pPr>
            <a:r>
              <a:rPr lang="en-US" sz="2200" dirty="0">
                <a:solidFill>
                  <a:schemeClr val="accent3">
                    <a:lumMod val="25000"/>
                  </a:schemeClr>
                </a:solidFill>
                <a:latin typeface="Abadi" panose="020B0604020104020204" pitchFamily="34" charset="0"/>
              </a:rPr>
              <a:t>Decision Tree has the highest training accuracy but does not generalize better than the others.</a:t>
            </a:r>
          </a:p>
          <a:p>
            <a:pPr>
              <a:lnSpc>
                <a:spcPct val="100000"/>
              </a:lnSpc>
              <a:spcBef>
                <a:spcPts val="1400"/>
              </a:spcBef>
            </a:pPr>
            <a:r>
              <a:rPr lang="en-US" sz="2200" dirty="0">
                <a:solidFill>
                  <a:schemeClr val="accent3">
                    <a:lumMod val="25000"/>
                  </a:schemeClr>
                </a:solidFill>
                <a:latin typeface="Abadi" panose="020B0604020104020204" pitchFamily="34" charset="0"/>
              </a:rPr>
              <a:t>If needed, further hyperparameter tuning or trying ensemble methods (like Random Forest) might improve performance</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pic>
        <p:nvPicPr>
          <p:cNvPr id="6" name="Picture 5">
            <a:extLst>
              <a:ext uri="{FF2B5EF4-FFF2-40B4-BE49-F238E27FC236}">
                <a16:creationId xmlns:a16="http://schemas.microsoft.com/office/drawing/2014/main" id="{026C30CD-4FD4-47DA-A145-E328705C9540}"/>
              </a:ext>
            </a:extLst>
          </p:cNvPr>
          <p:cNvPicPr>
            <a:picLocks noChangeAspect="1"/>
          </p:cNvPicPr>
          <p:nvPr/>
        </p:nvPicPr>
        <p:blipFill>
          <a:blip r:embed="rId3"/>
          <a:stretch>
            <a:fillRect/>
          </a:stretch>
        </p:blipFill>
        <p:spPr>
          <a:xfrm>
            <a:off x="5611065" y="1779256"/>
            <a:ext cx="5999069" cy="3299488"/>
          </a:xfrm>
          <a:prstGeom prst="rect">
            <a:avLst/>
          </a:prstGeom>
        </p:spPr>
      </p:pic>
    </p:spTree>
    <p:extLst>
      <p:ext uri="{BB962C8B-B14F-4D97-AF65-F5344CB8AC3E}">
        <p14:creationId xmlns:p14="http://schemas.microsoft.com/office/powerpoint/2010/main" val="163012361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2" y="1580808"/>
            <a:ext cx="6632274" cy="4549059"/>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 through Spa</a:t>
            </a:r>
            <a:r>
              <a:rPr lang="en-US" altLang="zh-CN" sz="8800" dirty="0">
                <a:solidFill>
                  <a:schemeClr val="accent3">
                    <a:lumMod val="25000"/>
                  </a:schemeClr>
                </a:solidFill>
                <a:latin typeface="Abadi"/>
              </a:rPr>
              <a:t>ceX API and web scrapping Wikipedia. </a:t>
            </a:r>
            <a:endParaRPr lang="en-US" sz="8800" dirty="0">
              <a:solidFill>
                <a:schemeClr val="accent3">
                  <a:lumMod val="25000"/>
                </a:schemeClr>
              </a:solidFill>
              <a:latin typeface="Abadi"/>
            </a:endParaRPr>
          </a:p>
          <a:p>
            <a:pPr>
              <a:lnSpc>
                <a:spcPct val="120000"/>
              </a:lnSpc>
              <a:spcBef>
                <a:spcPts val="1400"/>
              </a:spcBef>
            </a:pPr>
            <a:r>
              <a:rPr lang="en-US" sz="8800" dirty="0">
                <a:solidFill>
                  <a:schemeClr val="accent3">
                    <a:lumMod val="25000"/>
                  </a:schemeClr>
                </a:solidFill>
                <a:latin typeface="Abadi"/>
              </a:rPr>
              <a:t>Perform data wrangling</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 Logistic Regression, SVM, KNN, and Decision Tree. </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pic>
        <p:nvPicPr>
          <p:cNvPr id="3" name="Picture 2">
            <a:extLst>
              <a:ext uri="{FF2B5EF4-FFF2-40B4-BE49-F238E27FC236}">
                <a16:creationId xmlns:a16="http://schemas.microsoft.com/office/drawing/2014/main" id="{66A88A1F-0735-408F-98C5-2EBBC9C03126}"/>
              </a:ext>
            </a:extLst>
          </p:cNvPr>
          <p:cNvPicPr>
            <a:picLocks noChangeAspect="1"/>
          </p:cNvPicPr>
          <p:nvPr/>
        </p:nvPicPr>
        <p:blipFill>
          <a:blip r:embed="rId4"/>
          <a:stretch>
            <a:fillRect/>
          </a:stretch>
        </p:blipFill>
        <p:spPr>
          <a:xfrm>
            <a:off x="7553406" y="1785277"/>
            <a:ext cx="3868582" cy="414012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37876"/>
            <a:ext cx="10515600" cy="4568296"/>
          </a:xfrm>
          <a:prstGeom prst="rect">
            <a:avLst/>
          </a:prstGeom>
        </p:spPr>
        <p:txBody>
          <a:bodyPr>
            <a:normAutofit/>
          </a:bodyPr>
          <a:lstStyle/>
          <a:p>
            <a:pPr>
              <a:lnSpc>
                <a:spcPct val="100000"/>
              </a:lnSpc>
              <a:spcBef>
                <a:spcPts val="1400"/>
              </a:spcBef>
            </a:pPr>
            <a:r>
              <a:rPr lang="en-US" sz="2000" dirty="0">
                <a:latin typeface="IBM Plex Mono Text"/>
              </a:rPr>
              <a:t>To build a predictive model for Falcon 9 first-stage landings, we needed historical launch data from SpaceX. </a:t>
            </a:r>
            <a:r>
              <a:rPr lang="en-US" sz="2000" b="1" dirty="0">
                <a:solidFill>
                  <a:srgbClr val="0B49CB"/>
                </a:solidFill>
                <a:latin typeface="IBM Plex Mono Text"/>
              </a:rPr>
              <a:t>This data was collected using the SpaceX API</a:t>
            </a:r>
            <a:r>
              <a:rPr lang="en-US" sz="2000" dirty="0">
                <a:latin typeface="IBM Plex Mono Text"/>
              </a:rPr>
              <a:t>, which provides structured information on past launches, including launch details, payload specifications, booster versions, and landing outcomes. The following steps summarize the data retrieval process:</a:t>
            </a:r>
          </a:p>
          <a:p>
            <a:pPr marL="800100" lvl="1" indent="-342900">
              <a:lnSpc>
                <a:spcPct val="100000"/>
              </a:lnSpc>
              <a:spcBef>
                <a:spcPts val="1400"/>
              </a:spcBef>
              <a:buFont typeface="+mj-lt"/>
              <a:buAutoNum type="arabicPeriod"/>
            </a:pPr>
            <a:r>
              <a:rPr lang="en-US" sz="2000" b="1" dirty="0">
                <a:solidFill>
                  <a:srgbClr val="0B49CB"/>
                </a:solidFill>
                <a:latin typeface="IBM Plex Mono Text"/>
              </a:rPr>
              <a:t>API Retrieval: </a:t>
            </a:r>
            <a:r>
              <a:rPr lang="en-US" sz="2000" dirty="0">
                <a:latin typeface="IBM Plex Mono Text"/>
              </a:rPr>
              <a:t>Extracted past launch records from </a:t>
            </a:r>
            <a:r>
              <a:rPr lang="en-US" sz="2000" u="sng" dirty="0">
                <a:latin typeface="IBM Plex Mono Text"/>
              </a:rPr>
              <a:t>https://api.spacexdata.com/v4/launches/past</a:t>
            </a:r>
            <a:r>
              <a:rPr lang="en-US" sz="2000" dirty="0">
                <a:latin typeface="IBM Plex Mono Text"/>
              </a:rPr>
              <a:t>, including rocket type, launch site, payload mass, orbit, and landing success.</a:t>
            </a:r>
          </a:p>
          <a:p>
            <a:pPr marL="800100" lvl="1" indent="-342900">
              <a:lnSpc>
                <a:spcPct val="100000"/>
              </a:lnSpc>
              <a:spcBef>
                <a:spcPts val="1400"/>
              </a:spcBef>
              <a:buFont typeface="+mj-lt"/>
              <a:buAutoNum type="arabicPeriod"/>
            </a:pPr>
            <a:r>
              <a:rPr lang="en-US" sz="2000" b="1" dirty="0">
                <a:solidFill>
                  <a:srgbClr val="0B49CB"/>
                </a:solidFill>
                <a:latin typeface="IBM Plex Mono Text"/>
              </a:rPr>
              <a:t>Feature Extraction</a:t>
            </a:r>
            <a:r>
              <a:rPr lang="en-US" sz="2000" b="1" dirty="0">
                <a:latin typeface="IBM Plex Mono Text"/>
              </a:rPr>
              <a:t>: </a:t>
            </a:r>
            <a:r>
              <a:rPr lang="en-US" sz="2000" dirty="0">
                <a:latin typeface="IBM Plex Mono Text"/>
              </a:rPr>
              <a:t>Queried additional API endpoints to map rocket IDs to booster versions, retrieve launchpad locations, and fetch payload and core details.</a:t>
            </a:r>
          </a:p>
          <a:p>
            <a:pPr marL="800100" lvl="1" indent="-342900">
              <a:lnSpc>
                <a:spcPct val="100000"/>
              </a:lnSpc>
              <a:spcBef>
                <a:spcPts val="1400"/>
              </a:spcBef>
              <a:buFont typeface="+mj-lt"/>
              <a:buAutoNum type="arabicPeriod"/>
            </a:pPr>
            <a:r>
              <a:rPr lang="en-US" sz="2000" b="1" dirty="0">
                <a:solidFill>
                  <a:srgbClr val="0B49CB"/>
                </a:solidFill>
                <a:latin typeface="IBM Plex Mono Text"/>
              </a:rPr>
              <a:t>Data Cleaning &amp; Transformation: </a:t>
            </a:r>
            <a:r>
              <a:rPr lang="en-US" sz="2000" dirty="0">
                <a:latin typeface="IBM Plex Mono Text"/>
              </a:rPr>
              <a:t>Processed missing values, converted categorical variables, and structured the dataset for analysis.</a:t>
            </a:r>
          </a:p>
          <a:p>
            <a:pPr marL="800100" lvl="1" indent="-342900">
              <a:lnSpc>
                <a:spcPct val="100000"/>
              </a:lnSpc>
              <a:spcBef>
                <a:spcPts val="1400"/>
              </a:spcBef>
              <a:buFont typeface="+mj-lt"/>
              <a:buAutoNum type="arabicPeriod"/>
            </a:pPr>
            <a:r>
              <a:rPr lang="en-US" sz="2000" b="1" dirty="0">
                <a:solidFill>
                  <a:srgbClr val="0B49CB"/>
                </a:solidFill>
                <a:latin typeface="IBM Plex Mono Text"/>
              </a:rPr>
              <a:t>Storage: </a:t>
            </a:r>
            <a:r>
              <a:rPr lang="en-US" sz="2000" dirty="0">
                <a:latin typeface="IBM Plex Mono Text"/>
              </a:rPr>
              <a:t>The final dataset was saved as a CSV file for machine learning modeling.</a:t>
            </a: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by SpaceX API</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37876"/>
            <a:ext cx="10515600" cy="4568296"/>
          </a:xfrm>
          <a:prstGeom prst="rect">
            <a:avLst/>
          </a:prstGeom>
        </p:spPr>
        <p:txBody>
          <a:bodyPr>
            <a:normAutofit/>
          </a:bodyPr>
          <a:lstStyle/>
          <a:p>
            <a:pPr marL="174625" indent="-174625">
              <a:lnSpc>
                <a:spcPct val="120000"/>
              </a:lnSpc>
              <a:spcBef>
                <a:spcPts val="1400"/>
              </a:spcBef>
            </a:pPr>
            <a:r>
              <a:rPr lang="en-US" sz="2000" dirty="0">
                <a:latin typeface="IBM Plex Mono Text"/>
              </a:rPr>
              <a:t>After wrangling the data we get from the API, we collect the features, including </a:t>
            </a:r>
            <a:r>
              <a:rPr lang="en-US" sz="2000" b="1" dirty="0" err="1">
                <a:solidFill>
                  <a:srgbClr val="0B49CB"/>
                </a:solidFill>
                <a:latin typeface="IBM Plex Mono Text"/>
              </a:rPr>
              <a:t>FlightNumber</a:t>
            </a:r>
            <a:r>
              <a:rPr lang="en-US" sz="2000" b="1" dirty="0">
                <a:solidFill>
                  <a:srgbClr val="0B49CB"/>
                </a:solidFill>
                <a:latin typeface="IBM Plex Mono Text"/>
              </a:rPr>
              <a:t>, Date, </a:t>
            </a:r>
            <a:r>
              <a:rPr lang="en-US" sz="2000" b="1" dirty="0" err="1">
                <a:solidFill>
                  <a:srgbClr val="0B49CB"/>
                </a:solidFill>
                <a:latin typeface="IBM Plex Mono Text"/>
              </a:rPr>
              <a:t>BoosterVersion</a:t>
            </a:r>
            <a:r>
              <a:rPr lang="en-US" sz="2000" b="1" dirty="0">
                <a:solidFill>
                  <a:srgbClr val="0B49CB"/>
                </a:solidFill>
                <a:latin typeface="IBM Plex Mono Text"/>
              </a:rPr>
              <a:t>, </a:t>
            </a:r>
            <a:r>
              <a:rPr lang="en-US" sz="2000" b="1" dirty="0" err="1">
                <a:solidFill>
                  <a:srgbClr val="0B49CB"/>
                </a:solidFill>
                <a:latin typeface="IBM Plex Mono Text"/>
              </a:rPr>
              <a:t>PayloadMass</a:t>
            </a:r>
            <a:r>
              <a:rPr lang="en-US" sz="2000" b="1" dirty="0">
                <a:solidFill>
                  <a:srgbClr val="0B49CB"/>
                </a:solidFill>
                <a:latin typeface="IBM Plex Mono Text"/>
              </a:rPr>
              <a:t>, Orbit, </a:t>
            </a:r>
            <a:r>
              <a:rPr lang="en-US" sz="2000" b="1" dirty="0" err="1">
                <a:solidFill>
                  <a:srgbClr val="0B49CB"/>
                </a:solidFill>
                <a:latin typeface="IBM Plex Mono Text"/>
              </a:rPr>
              <a:t>LaunchSite</a:t>
            </a:r>
            <a:r>
              <a:rPr lang="en-US" sz="2000" b="1" dirty="0">
                <a:solidFill>
                  <a:srgbClr val="0B49CB"/>
                </a:solidFill>
                <a:latin typeface="IBM Plex Mono Text"/>
              </a:rPr>
              <a:t>, Outcome, Flights, </a:t>
            </a:r>
            <a:r>
              <a:rPr lang="en-US" sz="2000" b="1" dirty="0" err="1">
                <a:solidFill>
                  <a:srgbClr val="0B49CB"/>
                </a:solidFill>
                <a:latin typeface="IBM Plex Mono Text"/>
              </a:rPr>
              <a:t>GridFins</a:t>
            </a:r>
            <a:r>
              <a:rPr lang="en-US" sz="2000" b="1" dirty="0">
                <a:solidFill>
                  <a:srgbClr val="0B49CB"/>
                </a:solidFill>
                <a:latin typeface="IBM Plex Mono Text"/>
              </a:rPr>
              <a:t>, Reused, Legs, </a:t>
            </a:r>
            <a:r>
              <a:rPr lang="en-US" sz="2000" b="1" dirty="0" err="1">
                <a:solidFill>
                  <a:srgbClr val="0B49CB"/>
                </a:solidFill>
                <a:latin typeface="IBM Plex Mono Text"/>
              </a:rPr>
              <a:t>LandingPad</a:t>
            </a:r>
            <a:r>
              <a:rPr lang="en-US" sz="2000" b="1" dirty="0">
                <a:solidFill>
                  <a:srgbClr val="0B49CB"/>
                </a:solidFill>
                <a:latin typeface="IBM Plex Mono Text"/>
              </a:rPr>
              <a:t>, Block, </a:t>
            </a:r>
            <a:r>
              <a:rPr lang="en-US" sz="2000" b="1" dirty="0" err="1">
                <a:solidFill>
                  <a:srgbClr val="0B49CB"/>
                </a:solidFill>
                <a:latin typeface="IBM Plex Mono Text"/>
              </a:rPr>
              <a:t>ReusedCount</a:t>
            </a:r>
            <a:r>
              <a:rPr lang="en-US" sz="2000" b="1" dirty="0">
                <a:solidFill>
                  <a:srgbClr val="0B49CB"/>
                </a:solidFill>
                <a:latin typeface="IBM Plex Mono Text"/>
              </a:rPr>
              <a:t>, Serial, Longitude, Latitude. </a:t>
            </a: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by SpaceX API</a:t>
            </a:r>
            <a:endParaRPr lang="en-US" dirty="0">
              <a:solidFill>
                <a:srgbClr val="0B49CB"/>
              </a:solidFill>
            </a:endParaRPr>
          </a:p>
        </p:txBody>
      </p:sp>
      <p:sp>
        <p:nvSpPr>
          <p:cNvPr id="7" name="Text Placeholder 2">
            <a:extLst>
              <a:ext uri="{FF2B5EF4-FFF2-40B4-BE49-F238E27FC236}">
                <a16:creationId xmlns:a16="http://schemas.microsoft.com/office/drawing/2014/main" id="{C731D6C9-7602-4FF5-9506-8352004A1085}"/>
              </a:ext>
            </a:extLst>
          </p:cNvPr>
          <p:cNvSpPr txBox="1">
            <a:spLocks/>
          </p:cNvSpPr>
          <p:nvPr/>
        </p:nvSpPr>
        <p:spPr>
          <a:xfrm>
            <a:off x="770011" y="2879951"/>
            <a:ext cx="10515600" cy="1471916"/>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tabLst>
                <a:tab pos="536575" algn="l"/>
              </a:tabLst>
            </a:pPr>
            <a:r>
              <a:rPr lang="en-US" sz="2000" dirty="0">
                <a:solidFill>
                  <a:schemeClr val="accent3">
                    <a:lumMod val="25000"/>
                  </a:schemeClr>
                </a:solidFill>
                <a:latin typeface="IBM Plex Mono Text" panose="020B0509050203000203"/>
              </a:rPr>
              <a:t>See the result at: </a:t>
            </a:r>
            <a:br>
              <a:rPr lang="en-US" sz="2000" dirty="0">
                <a:solidFill>
                  <a:schemeClr val="accent3">
                    <a:lumMod val="25000"/>
                  </a:schemeClr>
                </a:solidFill>
                <a:latin typeface="IBM Plex Mono Text" panose="020B0509050203000203"/>
              </a:rPr>
            </a:br>
            <a:r>
              <a:rPr lang="en-US" sz="2000" dirty="0">
                <a:solidFill>
                  <a:schemeClr val="accent3">
                    <a:lumMod val="25000"/>
                  </a:schemeClr>
                </a:solidFill>
                <a:latin typeface="IBM Plex Mono Text" panose="020B0509050203000203"/>
                <a:hlinkClick r:id="rId3"/>
              </a:rPr>
              <a:t>https://github.com/aerwins-yyw/space_x-first_stage_landing/blob/332b637cfa0987aa7842a93306204b0fe8fbbfa8/1%20jupyter-labs-spacex-data-collection-api-v2.ipynb</a:t>
            </a:r>
            <a:r>
              <a:rPr lang="en-US" sz="2000" dirty="0">
                <a:solidFill>
                  <a:schemeClr val="accent3">
                    <a:lumMod val="25000"/>
                  </a:schemeClr>
                </a:solidFill>
                <a:latin typeface="IBM Plex Mono Text" panose="020B0509050203000203"/>
              </a:rPr>
              <a:t> </a:t>
            </a:r>
            <a:endParaRPr lang="en-US" sz="2000" dirty="0">
              <a:latin typeface="IBM Plex Mono Text" panose="020B0509050203000203"/>
            </a:endParaRPr>
          </a:p>
        </p:txBody>
      </p:sp>
    </p:spTree>
    <p:extLst>
      <p:ext uri="{BB962C8B-B14F-4D97-AF65-F5344CB8AC3E}">
        <p14:creationId xmlns:p14="http://schemas.microsoft.com/office/powerpoint/2010/main" val="16765068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713512"/>
            <a:ext cx="10583789" cy="3321810"/>
          </a:xfrm>
          <a:prstGeom prst="rect">
            <a:avLst/>
          </a:prstGeom>
        </p:spPr>
        <p:txBody>
          <a:bodyPr>
            <a:normAutofit lnSpcReduction="10000"/>
          </a:bodyPr>
          <a:lstStyle/>
          <a:p>
            <a:pPr marL="174625" indent="-174625">
              <a:lnSpc>
                <a:spcPct val="120000"/>
              </a:lnSpc>
              <a:spcBef>
                <a:spcPts val="1400"/>
              </a:spcBef>
            </a:pPr>
            <a:r>
              <a:rPr lang="en-US" sz="2000" dirty="0">
                <a:latin typeface="IBM Plex Mono Text"/>
              </a:rPr>
              <a:t>We also try to collect the data through an alternative way as part of learning in this project, that is through web scrapping. </a:t>
            </a:r>
          </a:p>
          <a:p>
            <a:pPr marL="174625" indent="-174625">
              <a:lnSpc>
                <a:spcPct val="120000"/>
              </a:lnSpc>
              <a:spcBef>
                <a:spcPts val="1400"/>
              </a:spcBef>
            </a:pPr>
            <a:r>
              <a:rPr lang="en-US" sz="2000" b="1" dirty="0">
                <a:solidFill>
                  <a:srgbClr val="0B49CB"/>
                </a:solidFill>
                <a:latin typeface="IBM Plex Mono Text"/>
              </a:rPr>
              <a:t>We perform web scraping to collect Falcon 9 historical launch records from a Wikipedia page titled `List of Falcon 9 and Falcon Heavy launches`. </a:t>
            </a:r>
          </a:p>
          <a:p>
            <a:pPr marL="174625" indent="-174625">
              <a:lnSpc>
                <a:spcPct val="120000"/>
              </a:lnSpc>
              <a:spcBef>
                <a:spcPts val="1400"/>
              </a:spcBef>
            </a:pPr>
            <a:r>
              <a:rPr lang="en-US" sz="2000" dirty="0">
                <a:latin typeface="IBM Plex Mono Text"/>
              </a:rPr>
              <a:t>The link: </a:t>
            </a:r>
            <a:r>
              <a:rPr lang="en-US" sz="2000" u="sng" dirty="0">
                <a:latin typeface="IBM Plex Mono Text"/>
                <a:hlinkClick r:id="rId3"/>
              </a:rPr>
              <a:t>https://en.wikipedia.org/wiki/List_of_Falcon_9_and_Falcon_Heavy_launches</a:t>
            </a:r>
            <a:endParaRPr lang="en-US" sz="2000" u="sng" dirty="0">
              <a:latin typeface="IBM Plex Mono Text"/>
            </a:endParaRPr>
          </a:p>
          <a:p>
            <a:pPr marL="174625" indent="-174625">
              <a:lnSpc>
                <a:spcPct val="120000"/>
              </a:lnSpc>
              <a:spcBef>
                <a:spcPts val="1400"/>
              </a:spcBef>
            </a:pPr>
            <a:r>
              <a:rPr lang="en-US" sz="2000" dirty="0">
                <a:latin typeface="IBM Plex Mono Text"/>
              </a:rPr>
              <a:t>For the sake of uniformity, the link we used is the static version: </a:t>
            </a:r>
            <a:r>
              <a:rPr lang="en-US" sz="2000" u="sng" dirty="0">
                <a:latin typeface="IBM Plex Mono Text"/>
                <a:hlinkClick r:id="rId4"/>
              </a:rPr>
              <a:t>https://en.wikipedia.org/w/index.php?title=List_of_Falcon_9_and_Falcon_Heavy_launches&amp;oldid=1027686922</a:t>
            </a:r>
            <a:r>
              <a:rPr lang="en-US" sz="2000" u="sng" dirty="0">
                <a:latin typeface="IBM Plex Mono Text"/>
              </a:rPr>
              <a:t> </a:t>
            </a:r>
            <a:endParaRPr lang="en-US" sz="2000" dirty="0">
              <a:latin typeface="IBM Plex Mono Text"/>
            </a:endParaRPr>
          </a:p>
          <a:p>
            <a:pPr marL="174625" indent="-174625">
              <a:lnSpc>
                <a:spcPct val="120000"/>
              </a:lnSpc>
              <a:spcBef>
                <a:spcPts val="1400"/>
              </a:spcBef>
            </a:pPr>
            <a:endParaRPr lang="en-US" sz="2000" b="1" dirty="0">
              <a:solidFill>
                <a:srgbClr val="0B49CB"/>
              </a:solidFill>
              <a:latin typeface="IBM Plex Mono Text"/>
            </a:endParaRP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by Web Scrapping</a:t>
            </a:r>
            <a:endParaRPr lang="en-US" dirty="0">
              <a:solidFill>
                <a:srgbClr val="0B49CB"/>
              </a:solidFill>
            </a:endParaRPr>
          </a:p>
        </p:txBody>
      </p:sp>
      <p:sp>
        <p:nvSpPr>
          <p:cNvPr id="7" name="Text Placeholder 2">
            <a:extLst>
              <a:ext uri="{FF2B5EF4-FFF2-40B4-BE49-F238E27FC236}">
                <a16:creationId xmlns:a16="http://schemas.microsoft.com/office/drawing/2014/main" id="{C731D6C9-7602-4FF5-9506-8352004A1085}"/>
              </a:ext>
            </a:extLst>
          </p:cNvPr>
          <p:cNvSpPr txBox="1">
            <a:spLocks/>
          </p:cNvSpPr>
          <p:nvPr/>
        </p:nvSpPr>
        <p:spPr>
          <a:xfrm>
            <a:off x="701822" y="5156256"/>
            <a:ext cx="10583789" cy="1118802"/>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tabLst>
                <a:tab pos="536575" algn="l"/>
              </a:tabLst>
            </a:pPr>
            <a:r>
              <a:rPr lang="en-US" sz="2000" dirty="0">
                <a:solidFill>
                  <a:schemeClr val="accent3">
                    <a:lumMod val="25000"/>
                  </a:schemeClr>
                </a:solidFill>
                <a:latin typeface="IBM Plex Mono Text" panose="020B0509050203000203"/>
              </a:rPr>
              <a:t>See the result at: </a:t>
            </a:r>
            <a:r>
              <a:rPr lang="en-ID" sz="2000" dirty="0">
                <a:latin typeface="IBM Plex Mono Text" panose="020B0509050203000203"/>
                <a:hlinkClick r:id="rId5"/>
              </a:rPr>
              <a:t>https://github.com/aerwins-yyw/space_x-first_stage_landing/blob/332b637cfa0987aa7842a93306204b0fe8fbbfa8/2%20jupyter-labs-webscraping.ipynb</a:t>
            </a:r>
            <a:r>
              <a:rPr lang="en-US" sz="2000" dirty="0">
                <a:latin typeface="IBM Plex Mono Text" panose="020B0509050203000203"/>
              </a:rPr>
              <a:t> </a:t>
            </a:r>
            <a:endParaRPr lang="en-ID" sz="2000" dirty="0">
              <a:latin typeface="IBM Plex Mono Text" panose="020B0509050203000203"/>
            </a:endParaRPr>
          </a:p>
        </p:txBody>
      </p:sp>
    </p:spTree>
    <p:extLst>
      <p:ext uri="{BB962C8B-B14F-4D97-AF65-F5344CB8AC3E}">
        <p14:creationId xmlns:p14="http://schemas.microsoft.com/office/powerpoint/2010/main" val="2888524698"/>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412</TotalTime>
  <Words>3642</Words>
  <Application>Microsoft Office PowerPoint</Application>
  <PresentationFormat>Widescreen</PresentationFormat>
  <Paragraphs>273</Paragraphs>
  <Slides>45</Slides>
  <Notes>3</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45</vt:i4>
      </vt:variant>
    </vt:vector>
  </HeadingPairs>
  <TitlesOfParts>
    <vt:vector size="53" baseType="lpstr">
      <vt:lpstr>IBM Plex Mono Text</vt:lpstr>
      <vt:lpstr>Abadi</vt:lpstr>
      <vt:lpstr>Arial</vt:lpstr>
      <vt:lpstr>Calibri</vt:lpstr>
      <vt:lpstr>Calibri Light</vt:lpstr>
      <vt:lpstr>IBM Plex Mono SemiBold</vt:lpstr>
      <vt:lpstr>Custom Design</vt:lpstr>
      <vt:lpstr>Office Theme</vt:lpstr>
      <vt:lpstr>SPACE X FIRST STAGE LANDING SUCCESS PREDICTION MODEL - A ML CAPSTONE PROJECT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Albertus Erwin Susanto 阎余文</cp:lastModifiedBy>
  <cp:revision>251</cp:revision>
  <dcterms:created xsi:type="dcterms:W3CDTF">2021-04-29T18:58:34Z</dcterms:created>
  <dcterms:modified xsi:type="dcterms:W3CDTF">2025-02-24T07:06:16Z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